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10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291" r:id="rId55"/>
    <p:sldId id="259" r:id="rId5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9F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07" autoAdjust="0"/>
    <p:restoredTop sz="94660"/>
  </p:normalViewPr>
  <p:slideViewPr>
    <p:cSldViewPr snapToGrid="0">
      <p:cViewPr varScale="1">
        <p:scale>
          <a:sx n="66" d="100"/>
          <a:sy n="66" d="100"/>
        </p:scale>
        <p:origin x="269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slide" Target="slides/slide49.xml" /><Relationship Id="rId55" Type="http://schemas.openxmlformats.org/officeDocument/2006/relationships/slide" Target="slides/slide54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59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54" Type="http://schemas.openxmlformats.org/officeDocument/2006/relationships/slide" Target="slides/slide53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slide" Target="slides/slide52.xml" /><Relationship Id="rId58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57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slide" Target="slides/slide51.xml" /><Relationship Id="rId60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56" Type="http://schemas.openxmlformats.org/officeDocument/2006/relationships/slide" Target="slides/slide55.xml" /><Relationship Id="rId8" Type="http://schemas.openxmlformats.org/officeDocument/2006/relationships/slide" Target="slides/slide7.xml" /><Relationship Id="rId51" Type="http://schemas.openxmlformats.org/officeDocument/2006/relationships/slide" Target="slides/slide50.xml" /><Relationship Id="rId3" Type="http://schemas.openxmlformats.org/officeDocument/2006/relationships/slide" Target="slides/slide2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653B9-3AAD-4CA9-A5A6-2E85EA110CF6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834E-0A56-412D-ACCF-D04586BC1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97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653B9-3AAD-4CA9-A5A6-2E85EA110CF6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834E-0A56-412D-ACCF-D04586BC1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06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653B9-3AAD-4CA9-A5A6-2E85EA110CF6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834E-0A56-412D-ACCF-D04586BC1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69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653B9-3AAD-4CA9-A5A6-2E85EA110CF6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834E-0A56-412D-ACCF-D04586BC1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58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653B9-3AAD-4CA9-A5A6-2E85EA110CF6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834E-0A56-412D-ACCF-D04586BC1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69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653B9-3AAD-4CA9-A5A6-2E85EA110CF6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834E-0A56-412D-ACCF-D04586BC1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77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653B9-3AAD-4CA9-A5A6-2E85EA110CF6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834E-0A56-412D-ACCF-D04586BC1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12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653B9-3AAD-4CA9-A5A6-2E85EA110CF6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834E-0A56-412D-ACCF-D04586BC1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80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653B9-3AAD-4CA9-A5A6-2E85EA110CF6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834E-0A56-412D-ACCF-D04586BC1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6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653B9-3AAD-4CA9-A5A6-2E85EA110CF6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834E-0A56-412D-ACCF-D04586BC1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61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653B9-3AAD-4CA9-A5A6-2E85EA110CF6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834E-0A56-412D-ACCF-D04586BC1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01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653B9-3AAD-4CA9-A5A6-2E85EA110CF6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3834E-0A56-412D-ACCF-D04586BC1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0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slide" Target="slide11.xml" /><Relationship Id="rId1" Type="http://schemas.openxmlformats.org/officeDocument/2006/relationships/slideLayout" Target="../slideLayouts/slideLayout3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slide" Target="slide3.xml" /><Relationship Id="rId1" Type="http://schemas.openxmlformats.org/officeDocument/2006/relationships/slideLayout" Target="../slideLayouts/slideLayout3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slide" Target="slide13.xml" /><Relationship Id="rId1" Type="http://schemas.openxmlformats.org/officeDocument/2006/relationships/slideLayout" Target="../slideLayouts/slideLayout3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slide" Target="slide3.xml" /><Relationship Id="rId1" Type="http://schemas.openxmlformats.org/officeDocument/2006/relationships/slideLayout" Target="../slideLayouts/slideLayout3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5.xml" /><Relationship Id="rId1" Type="http://schemas.openxmlformats.org/officeDocument/2006/relationships/slideLayout" Target="../slideLayouts/slideLayout3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slide" Target="slide3.xml" /><Relationship Id="rId1" Type="http://schemas.openxmlformats.org/officeDocument/2006/relationships/slideLayout" Target="../slideLayouts/slideLayout3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7.xml" /><Relationship Id="rId1" Type="http://schemas.openxmlformats.org/officeDocument/2006/relationships/slideLayout" Target="../slideLayouts/slideLayout3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slide" Target="slide3.xml" /><Relationship Id="rId1" Type="http://schemas.openxmlformats.org/officeDocument/2006/relationships/slideLayout" Target="../slideLayouts/slideLayout3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9.xml" /><Relationship Id="rId1" Type="http://schemas.openxmlformats.org/officeDocument/2006/relationships/slideLayout" Target="../slideLayouts/slideLayout3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slide" Target="slide3.xml" /><Relationship Id="rId1" Type="http://schemas.openxmlformats.org/officeDocument/2006/relationships/slideLayout" Target="../slideLayouts/slideLayout3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1.xml" /><Relationship Id="rId1" Type="http://schemas.openxmlformats.org/officeDocument/2006/relationships/slideLayout" Target="../slideLayouts/slideLayout3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slide" Target="slide3.xml" /><Relationship Id="rId1" Type="http://schemas.openxmlformats.org/officeDocument/2006/relationships/slideLayout" Target="../slideLayouts/slideLayout3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3.xml" /><Relationship Id="rId1" Type="http://schemas.openxmlformats.org/officeDocument/2006/relationships/slideLayout" Target="../slideLayouts/slideLayout3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slide" Target="slide3.xml" /><Relationship Id="rId1" Type="http://schemas.openxmlformats.org/officeDocument/2006/relationships/slideLayout" Target="../slideLayouts/slideLayout3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slide" Target="slide25.xml" /><Relationship Id="rId1" Type="http://schemas.openxmlformats.org/officeDocument/2006/relationships/slideLayout" Target="../slideLayouts/slideLayout3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slide" Target="slide3.xml" /><Relationship Id="rId1" Type="http://schemas.openxmlformats.org/officeDocument/2006/relationships/slideLayout" Target="../slideLayouts/slideLayout3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slide" Target="slide27.xml" /><Relationship Id="rId1" Type="http://schemas.openxmlformats.org/officeDocument/2006/relationships/slideLayout" Target="../slideLayouts/slideLayout3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slide" Target="slide3.xml" /><Relationship Id="rId1" Type="http://schemas.openxmlformats.org/officeDocument/2006/relationships/slideLayout" Target="../slideLayouts/slideLayout3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slide" Target="slide29.xml" /><Relationship Id="rId1" Type="http://schemas.openxmlformats.org/officeDocument/2006/relationships/slideLayout" Target="../slideLayouts/slideLayout3.xml" /><Relationship Id="rId4" Type="http://schemas.openxmlformats.org/officeDocument/2006/relationships/image" Target="../media/image18.jpeg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slide" Target="slide3.xml" /><Relationship Id="rId1" Type="http://schemas.openxmlformats.org/officeDocument/2006/relationships/slideLayout" Target="../slideLayouts/slideLayout3.xml" /><Relationship Id="rId4" Type="http://schemas.openxmlformats.org/officeDocument/2006/relationships/image" Target="../media/image19.jpeg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6.xml" /><Relationship Id="rId13" Type="http://schemas.openxmlformats.org/officeDocument/2006/relationships/slide" Target="slide26.xml" /><Relationship Id="rId18" Type="http://schemas.openxmlformats.org/officeDocument/2006/relationships/slide" Target="slide36.xml" /><Relationship Id="rId26" Type="http://schemas.openxmlformats.org/officeDocument/2006/relationships/slide" Target="slide52.xml" /><Relationship Id="rId3" Type="http://schemas.openxmlformats.org/officeDocument/2006/relationships/slide" Target="slide6.xml" /><Relationship Id="rId21" Type="http://schemas.openxmlformats.org/officeDocument/2006/relationships/slide" Target="slide42.xml" /><Relationship Id="rId7" Type="http://schemas.openxmlformats.org/officeDocument/2006/relationships/slide" Target="slide14.xml" /><Relationship Id="rId12" Type="http://schemas.openxmlformats.org/officeDocument/2006/relationships/slide" Target="slide24.xml" /><Relationship Id="rId17" Type="http://schemas.openxmlformats.org/officeDocument/2006/relationships/slide" Target="slide34.xml" /><Relationship Id="rId25" Type="http://schemas.openxmlformats.org/officeDocument/2006/relationships/slide" Target="slide50.xml" /><Relationship Id="rId2" Type="http://schemas.openxmlformats.org/officeDocument/2006/relationships/slide" Target="slide4.xml" /><Relationship Id="rId16" Type="http://schemas.openxmlformats.org/officeDocument/2006/relationships/slide" Target="slide32.xml" /><Relationship Id="rId20" Type="http://schemas.openxmlformats.org/officeDocument/2006/relationships/slide" Target="slide40.xml" /><Relationship Id="rId1" Type="http://schemas.openxmlformats.org/officeDocument/2006/relationships/slideLayout" Target="../slideLayouts/slideLayout2.xml" /><Relationship Id="rId6" Type="http://schemas.openxmlformats.org/officeDocument/2006/relationships/slide" Target="slide12.xml" /><Relationship Id="rId11" Type="http://schemas.openxmlformats.org/officeDocument/2006/relationships/slide" Target="slide22.xml" /><Relationship Id="rId24" Type="http://schemas.openxmlformats.org/officeDocument/2006/relationships/slide" Target="slide48.xml" /><Relationship Id="rId5" Type="http://schemas.openxmlformats.org/officeDocument/2006/relationships/slide" Target="slide10.xml" /><Relationship Id="rId15" Type="http://schemas.openxmlformats.org/officeDocument/2006/relationships/slide" Target="slide30.xml" /><Relationship Id="rId23" Type="http://schemas.openxmlformats.org/officeDocument/2006/relationships/slide" Target="slide46.xml" /><Relationship Id="rId28" Type="http://schemas.openxmlformats.org/officeDocument/2006/relationships/image" Target="../media/image3.jpeg" /><Relationship Id="rId10" Type="http://schemas.openxmlformats.org/officeDocument/2006/relationships/slide" Target="slide20.xml" /><Relationship Id="rId19" Type="http://schemas.openxmlformats.org/officeDocument/2006/relationships/slide" Target="slide38.xml" /><Relationship Id="rId4" Type="http://schemas.openxmlformats.org/officeDocument/2006/relationships/slide" Target="slide8.xml" /><Relationship Id="rId9" Type="http://schemas.openxmlformats.org/officeDocument/2006/relationships/slide" Target="slide18.xml" /><Relationship Id="rId14" Type="http://schemas.openxmlformats.org/officeDocument/2006/relationships/slide" Target="slide28.xml" /><Relationship Id="rId22" Type="http://schemas.openxmlformats.org/officeDocument/2006/relationships/slide" Target="slide44.xml" /><Relationship Id="rId27" Type="http://schemas.openxmlformats.org/officeDocument/2006/relationships/slide" Target="slide54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31.xml" /><Relationship Id="rId1" Type="http://schemas.openxmlformats.org/officeDocument/2006/relationships/slideLayout" Target="../slideLayouts/slideLayout3.xml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slide" Target="slide3.xml" /><Relationship Id="rId1" Type="http://schemas.openxmlformats.org/officeDocument/2006/relationships/slideLayout" Target="../slideLayouts/slideLayout3.xml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slide" Target="slide33.xml" /><Relationship Id="rId1" Type="http://schemas.openxmlformats.org/officeDocument/2006/relationships/slideLayout" Target="../slideLayouts/slideLayout3.xml" 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 /><Relationship Id="rId2" Type="http://schemas.openxmlformats.org/officeDocument/2006/relationships/slide" Target="slide3.xml" /><Relationship Id="rId1" Type="http://schemas.openxmlformats.org/officeDocument/2006/relationships/slideLayout" Target="../slideLayouts/slideLayout3.xml" 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 /><Relationship Id="rId2" Type="http://schemas.openxmlformats.org/officeDocument/2006/relationships/slide" Target="slide35.xml" /><Relationship Id="rId1" Type="http://schemas.openxmlformats.org/officeDocument/2006/relationships/slideLayout" Target="../slideLayouts/slideLayout3.xml" 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 /><Relationship Id="rId2" Type="http://schemas.openxmlformats.org/officeDocument/2006/relationships/slide" Target="slide3.xml" /><Relationship Id="rId1" Type="http://schemas.openxmlformats.org/officeDocument/2006/relationships/slideLayout" Target="../slideLayouts/slideLayout3.xml" 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 /><Relationship Id="rId2" Type="http://schemas.openxmlformats.org/officeDocument/2006/relationships/slide" Target="slide37.xml" /><Relationship Id="rId1" Type="http://schemas.openxmlformats.org/officeDocument/2006/relationships/slideLayout" Target="../slideLayouts/slideLayout3.xml" 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.xml" /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3.xml" 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 /><Relationship Id="rId2" Type="http://schemas.openxmlformats.org/officeDocument/2006/relationships/slide" Target="slide39.xml" /><Relationship Id="rId1" Type="http://schemas.openxmlformats.org/officeDocument/2006/relationships/slideLayout" Target="../slideLayouts/slideLayout3.xml" 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 /><Relationship Id="rId2" Type="http://schemas.openxmlformats.org/officeDocument/2006/relationships/slide" Target="slide3.xml" /><Relationship Id="rId1" Type="http://schemas.openxmlformats.org/officeDocument/2006/relationships/slideLayout" Target="../slideLayouts/slideLayout3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slide" Target="slide5.xml" /><Relationship Id="rId1" Type="http://schemas.openxmlformats.org/officeDocument/2006/relationships/slideLayout" Target="../slideLayouts/slideLayout3.xml" 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 /><Relationship Id="rId2" Type="http://schemas.openxmlformats.org/officeDocument/2006/relationships/slide" Target="slide41.xml" /><Relationship Id="rId1" Type="http://schemas.openxmlformats.org/officeDocument/2006/relationships/slideLayout" Target="../slideLayouts/slideLayout3.xml" 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 /><Relationship Id="rId2" Type="http://schemas.openxmlformats.org/officeDocument/2006/relationships/slide" Target="slide3.xml" /><Relationship Id="rId1" Type="http://schemas.openxmlformats.org/officeDocument/2006/relationships/slideLayout" Target="../slideLayouts/slideLayout3.xml" 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 /><Relationship Id="rId2" Type="http://schemas.openxmlformats.org/officeDocument/2006/relationships/slide" Target="slide43.xml" /><Relationship Id="rId1" Type="http://schemas.openxmlformats.org/officeDocument/2006/relationships/slideLayout" Target="../slideLayouts/slideLayout3.xml" 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 /><Relationship Id="rId2" Type="http://schemas.openxmlformats.org/officeDocument/2006/relationships/slide" Target="slide3.xml" /><Relationship Id="rId1" Type="http://schemas.openxmlformats.org/officeDocument/2006/relationships/slideLayout" Target="../slideLayouts/slideLayout3.xml" 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45.xml" /><Relationship Id="rId1" Type="http://schemas.openxmlformats.org/officeDocument/2006/relationships/slideLayout" Target="../slideLayouts/slideLayout3.xml" 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 /><Relationship Id="rId2" Type="http://schemas.openxmlformats.org/officeDocument/2006/relationships/slide" Target="slide3.xml" /><Relationship Id="rId1" Type="http://schemas.openxmlformats.org/officeDocument/2006/relationships/slideLayout" Target="../slideLayouts/slideLayout3.xml" 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47.xml" /><Relationship Id="rId1" Type="http://schemas.openxmlformats.org/officeDocument/2006/relationships/slideLayout" Target="../slideLayouts/slideLayout3.xml" 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 /><Relationship Id="rId2" Type="http://schemas.openxmlformats.org/officeDocument/2006/relationships/slide" Target="slide3.xml" /><Relationship Id="rId1" Type="http://schemas.openxmlformats.org/officeDocument/2006/relationships/slideLayout" Target="../slideLayouts/slideLayout3.xml" 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49.xml" /><Relationship Id="rId1" Type="http://schemas.openxmlformats.org/officeDocument/2006/relationships/slideLayout" Target="../slideLayouts/slideLayout3.xml" 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 /><Relationship Id="rId2" Type="http://schemas.openxmlformats.org/officeDocument/2006/relationships/slide" Target="slide3.xml" /><Relationship Id="rId1" Type="http://schemas.openxmlformats.org/officeDocument/2006/relationships/slideLayout" Target="../slideLayouts/slideLayout3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slide" Target="slide3.xml" /><Relationship Id="rId1" Type="http://schemas.openxmlformats.org/officeDocument/2006/relationships/slideLayout" Target="../slideLayouts/slideLayout3.xml" 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 /><Relationship Id="rId2" Type="http://schemas.openxmlformats.org/officeDocument/2006/relationships/slide" Target="slide51.xml" /><Relationship Id="rId1" Type="http://schemas.openxmlformats.org/officeDocument/2006/relationships/slideLayout" Target="../slideLayouts/slideLayout3.xml" 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 /><Relationship Id="rId2" Type="http://schemas.openxmlformats.org/officeDocument/2006/relationships/slide" Target="slide3.xml" /><Relationship Id="rId1" Type="http://schemas.openxmlformats.org/officeDocument/2006/relationships/slideLayout" Target="../slideLayouts/slideLayout3.xml" 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53.xml" /><Relationship Id="rId1" Type="http://schemas.openxmlformats.org/officeDocument/2006/relationships/slideLayout" Target="../slideLayouts/slideLayout3.xml" 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 /><Relationship Id="rId2" Type="http://schemas.openxmlformats.org/officeDocument/2006/relationships/slide" Target="slide3.xml" /><Relationship Id="rId1" Type="http://schemas.openxmlformats.org/officeDocument/2006/relationships/slideLayout" Target="../slideLayouts/slideLayout3.xml" 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&#1087;&#1077;&#1088;&#1089;&#1086;&#1085;&#1072;&#1083;&#1100;&#1085;&#1099;&#1077;&#1076;&#1072;&#1085;&#1085;&#1099;&#1077;.&#1076;&#1077;&#1090;&#1080;/" TargetMode="External" /><Relationship Id="rId2" Type="http://schemas.openxmlformats.org/officeDocument/2006/relationships/hyperlink" Target="http://www.razbiraeminternet.ru/" TargetMode="External" /><Relationship Id="rId1" Type="http://schemas.openxmlformats.org/officeDocument/2006/relationships/slideLayout" Target="../slideLayouts/slideLayout3.xml" /><Relationship Id="rId5" Type="http://schemas.openxmlformats.org/officeDocument/2006/relationships/hyperlink" Target="http://www.&#1089;&#1077;&#1090;&#1077;&#1074;&#1080;&#1095;&#1086;&#1082;.&#1088;&#1092;/" TargetMode="External" /><Relationship Id="rId4" Type="http://schemas.openxmlformats.org/officeDocument/2006/relationships/hyperlink" Target="http://&#1077;&#1076;&#1080;&#1085;&#1099;&#1081;&#1091;&#1088;&#1086;&#1082;.&#1076;&#1077;&#1090;&#1080;/" TargetMode="External" 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hyperlink" Target="https://png.pngtree.com/element_origin_min_pic/16/06/30/165774db4dd84ab.jpg" TargetMode="External" /><Relationship Id="rId13" Type="http://schemas.openxmlformats.org/officeDocument/2006/relationships/hyperlink" Target="http://laoblogger.com/images/anti-virus-clipart-4.jpg" TargetMode="External" /><Relationship Id="rId18" Type="http://schemas.openxmlformats.org/officeDocument/2006/relationships/hyperlink" Target="http://r53.tmbreg.ru/assets/images/5675467.png" TargetMode="External" /><Relationship Id="rId26" Type="http://schemas.openxmlformats.org/officeDocument/2006/relationships/hyperlink" Target="http://rebus1.com/index.php?item=rebus_generator&amp;enter=1" TargetMode="External" /><Relationship Id="rId3" Type="http://schemas.openxmlformats.org/officeDocument/2006/relationships/hyperlink" Target="https://digital.report/wp-content/uploads/2016/08/Opredelenie-termina-Internet-Retina.jpg" TargetMode="External" /><Relationship Id="rId21" Type="http://schemas.openxmlformats.org/officeDocument/2006/relationships/hyperlink" Target="https://www.ixbt.com/monitor/nec/nec-pa241w/rear-l.jpg" TargetMode="External" /><Relationship Id="rId7" Type="http://schemas.openxmlformats.org/officeDocument/2006/relationships/hyperlink" Target="https://png.icons8.com/office/1600/bank-card-missing.png" TargetMode="External" /><Relationship Id="rId12" Type="http://schemas.openxmlformats.org/officeDocument/2006/relationships/hyperlink" Target="https://cdn.pixabay.com/photo/2017/09/26/19/58/discount-2789877_960_720.png" TargetMode="External" /><Relationship Id="rId17" Type="http://schemas.openxmlformats.org/officeDocument/2006/relationships/hyperlink" Target="http://internetaccessmonitor.ru/uploads/posts/2016-11/1480083865_1474564396_super_antivirus_lenovos_ideaphone-1508x706_c1.jpg" TargetMode="External" /><Relationship Id="rId25" Type="http://schemas.openxmlformats.org/officeDocument/2006/relationships/hyperlink" Target="https://bestbabyclub.ru/wp-content/uploads/2017/09/dokumenty1-2.png" TargetMode="External" /><Relationship Id="rId2" Type="http://schemas.openxmlformats.org/officeDocument/2006/relationships/hyperlink" Target="https://www.psychologos.ru/images/d6df66a8244674a673ad8d15ae622dc1.jpg" TargetMode="External" /><Relationship Id="rId16" Type="http://schemas.openxmlformats.org/officeDocument/2006/relationships/hyperlink" Target="https://intelserv.net.ua/upload/news/news_picture/1/vir.jpg" TargetMode="External" /><Relationship Id="rId20" Type="http://schemas.openxmlformats.org/officeDocument/2006/relationships/hyperlink" Target="http://s3.womanjournal.ru/sites/default/files/imagecache/body-590x/article/97168/images/byla_by_sheya_-_homut_naydetsya._kadr_iz_multfilma_dobrynya_nikitich_i_zmey_gorynych.jpg" TargetMode="External" /><Relationship Id="rId29" Type="http://schemas.openxmlformats.org/officeDocument/2006/relationships/hyperlink" Target="https://images-na.ssl-images-amazon.com/images/I/41GH2D+fYzL._SX425_.jpg" TargetMode="External" /><Relationship Id="rId1" Type="http://schemas.openxmlformats.org/officeDocument/2006/relationships/slideLayout" Target="../slideLayouts/slideLayout3.xml" /><Relationship Id="rId6" Type="http://schemas.openxmlformats.org/officeDocument/2006/relationships/hyperlink" Target="https://bugaga.ru/uploads/posts/2016-04/1459844156_pro-virusy-3.jpg" TargetMode="External" /><Relationship Id="rId11" Type="http://schemas.openxmlformats.org/officeDocument/2006/relationships/hyperlink" Target="https://static8.depositphotos.com/1004157/1054/v/950/depositphotos_10540122-stock-illustration-girl-and-the-stranger.jpg" TargetMode="External" /><Relationship Id="rId24" Type="http://schemas.openxmlformats.org/officeDocument/2006/relationships/hyperlink" Target="http://cdn.atl.clicrbs.com.br/wp-content/uploads/sites/27/2013/08/site-para-apagar-dados-da-internet.png" TargetMode="External" /><Relationship Id="rId5" Type="http://schemas.openxmlformats.org/officeDocument/2006/relationships/hyperlink" Target="http://informatika.sch880.ru/images/039.gif" TargetMode="External" /><Relationship Id="rId15" Type="http://schemas.openxmlformats.org/officeDocument/2006/relationships/hyperlink" Target="http://www.abchelp.co/wp-content/uploads/2018/04/germs-viruses-bacteria-clipart-3131773.jpg" TargetMode="External" /><Relationship Id="rId23" Type="http://schemas.openxmlformats.org/officeDocument/2006/relationships/hyperlink" Target="http://prodawez.ru/wp-content/uploads/2014/11/pravila-setevogo-etiketa.jpg" TargetMode="External" /><Relationship Id="rId28" Type="http://schemas.openxmlformats.org/officeDocument/2006/relationships/hyperlink" Target="https://pp.userapi.com/c849224/v849224612/abaab/ISeyvnMZXQo.jpg" TargetMode="External" /><Relationship Id="rId10" Type="http://schemas.openxmlformats.org/officeDocument/2006/relationships/hyperlink" Target="https://cdn.maximonline.ru/e6/44/6c/e6446c822a5f2029ce9c06c63d1df408/1200x830_1_ac43dc36fac177b6701d0d10921c2163@1200x830_0xac120005_12253340831528084729.jpg" TargetMode="External" /><Relationship Id="rId19" Type="http://schemas.openxmlformats.org/officeDocument/2006/relationships/hyperlink" Target="https://m.blog.hu/ma/maimanohaz/image/idezetek/analog-retro-cameras.jpg" TargetMode="External" /><Relationship Id="rId31" Type="http://schemas.openxmlformats.org/officeDocument/2006/relationships/hyperlink" Target="http://ntschool50.my1.ru/_si/0/58734995.jpg" TargetMode="External" /><Relationship Id="rId4" Type="http://schemas.openxmlformats.org/officeDocument/2006/relationships/hyperlink" Target="http://rebus1.com/" TargetMode="External" /><Relationship Id="rId9" Type="http://schemas.openxmlformats.org/officeDocument/2006/relationships/hyperlink" Target="https://pp.userapi.com/c622023/v622023805/df1c/Qw7qu6HcC_c.jpg" TargetMode="External" /><Relationship Id="rId14" Type="http://schemas.openxmlformats.org/officeDocument/2006/relationships/hyperlink" Target="https://encrypted-tbn0.gstatic.com/images?q=tbn:ANd9GcSGChHOgynCUFJdtRtDQmdO7gn7jPOnTsZwpQyw6aj2oYG9ZQCpVg" TargetMode="External" /><Relationship Id="rId22" Type="http://schemas.openxmlformats.org/officeDocument/2006/relationships/hyperlink" Target="https://images.kz.prom.st/69927924_w640_h640_cid192422_pid49027845-3915f4f1.jpg" TargetMode="External" /><Relationship Id="rId27" Type="http://schemas.openxmlformats.org/officeDocument/2006/relationships/hyperlink" Target="http://v-garmonii-s-soboi.ru/wp-content/uploads/2012/03/internetob.png" TargetMode="External" /><Relationship Id="rId30" Type="http://schemas.openxmlformats.org/officeDocument/2006/relationships/hyperlink" Target="https://www.coloring-book.biz/_ph/265/2/354603305.jpg" TargetMode="Externa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slide" Target="slide7.xml" /><Relationship Id="rId1" Type="http://schemas.openxmlformats.org/officeDocument/2006/relationships/slideLayout" Target="../slideLayouts/slideLayout3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slide" Target="slide3.xml" /><Relationship Id="rId1" Type="http://schemas.openxmlformats.org/officeDocument/2006/relationships/slideLayout" Target="../slideLayouts/slideLayout3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slide" Target="slide9.xml" /><Relationship Id="rId1" Type="http://schemas.openxmlformats.org/officeDocument/2006/relationships/slideLayout" Target="../slideLayouts/slideLayout3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slide" Target="slide3.xml" /><Relationship Id="rId1" Type="http://schemas.openxmlformats.org/officeDocument/2006/relationships/slideLayout" Target="../slideLayouts/slideLayout3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564226" y="274047"/>
            <a:ext cx="9103774" cy="540147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ИГРА</a:t>
            </a:r>
          </a:p>
          <a:p>
            <a:pPr algn="ctr"/>
            <a:r>
              <a:rPr lang="ru-RU" sz="11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«Безопасный </a:t>
            </a:r>
          </a:p>
          <a:p>
            <a:pPr algn="ctr"/>
            <a:r>
              <a:rPr lang="ru-RU" sz="11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Интернет»</a:t>
            </a:r>
          </a:p>
        </p:txBody>
      </p:sp>
    </p:spTree>
    <p:extLst>
      <p:ext uri="{BB962C8B-B14F-4D97-AF65-F5344CB8AC3E}">
        <p14:creationId xmlns:p14="http://schemas.microsoft.com/office/powerpoint/2010/main" val="173642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4"/>
          <p:cNvSpPr txBox="1">
            <a:spLocks/>
          </p:cNvSpPr>
          <p:nvPr/>
        </p:nvSpPr>
        <p:spPr>
          <a:xfrm>
            <a:off x="435980" y="27715"/>
            <a:ext cx="11011382" cy="2401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/>
              <a:t>Вопрос 4. </a:t>
            </a:r>
          </a:p>
          <a:p>
            <a:br>
              <a:rPr lang="ru-RU" sz="3600" dirty="0"/>
            </a:br>
            <a:r>
              <a:rPr lang="ru-RU" sz="3600" dirty="0"/>
              <a:t>В социальной сети с Вами познакомится ученик из</a:t>
            </a:r>
          </a:p>
          <a:p>
            <a:r>
              <a:rPr lang="ru-RU" sz="3600" dirty="0"/>
              <a:t>вашей школы, которого Вы ни разу не видели, и он</a:t>
            </a:r>
          </a:p>
          <a:p>
            <a:r>
              <a:rPr lang="ru-RU" sz="3600" dirty="0"/>
              <a:t>пригласил Вас встретится с ним в парке. Что делать?</a:t>
            </a:r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637404" y="4000796"/>
            <a:ext cx="3923190" cy="17618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Узнать ответ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40 баллов</a:t>
            </a:r>
          </a:p>
        </p:txBody>
      </p:sp>
      <p:pic>
        <p:nvPicPr>
          <p:cNvPr id="717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604" y="2826153"/>
            <a:ext cx="4031847" cy="403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40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4"/>
          <p:cNvSpPr txBox="1">
            <a:spLocks/>
          </p:cNvSpPr>
          <p:nvPr/>
        </p:nvSpPr>
        <p:spPr>
          <a:xfrm>
            <a:off x="470704" y="461665"/>
            <a:ext cx="9144000" cy="2227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/>
              <a:t>Ответ 4.</a:t>
            </a:r>
          </a:p>
          <a:p>
            <a:br>
              <a:rPr lang="ru-RU" sz="3600" dirty="0"/>
            </a:br>
            <a:r>
              <a:rPr lang="ru-RU" sz="3600" dirty="0"/>
              <a:t>Предложу встретиться вместе с нашими родителями, в многолюдном месте.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40 баллов</a:t>
            </a:r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926771" y="4164049"/>
            <a:ext cx="3923190" cy="17618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Обратно!</a:t>
            </a:r>
          </a:p>
        </p:txBody>
      </p:sp>
      <p:pic>
        <p:nvPicPr>
          <p:cNvPr id="5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604" y="2826153"/>
            <a:ext cx="4031847" cy="403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75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4"/>
          <p:cNvSpPr txBox="1">
            <a:spLocks/>
          </p:cNvSpPr>
          <p:nvPr/>
        </p:nvSpPr>
        <p:spPr>
          <a:xfrm>
            <a:off x="354956" y="357388"/>
            <a:ext cx="11694289" cy="3091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/>
              <a:t>Вопрос 5. </a:t>
            </a:r>
          </a:p>
          <a:p>
            <a:br>
              <a:rPr lang="ru-RU" sz="3600" dirty="0"/>
            </a:br>
            <a:r>
              <a:rPr lang="ru-RU" sz="3600" dirty="0"/>
              <a:t>В социальной сети в группе размещена реклама о продаже смартфона со скидкой 90 процентов. Для покупки телефона  необходимо отправить деньги администратору группы. Как Вы поступите?</a:t>
            </a:r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486933" y="4111741"/>
            <a:ext cx="3923190" cy="17618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Узнать ответ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50 баллов</a:t>
            </a:r>
          </a:p>
        </p:txBody>
      </p:sp>
      <p:pic>
        <p:nvPicPr>
          <p:cNvPr id="8194" name="Picture 2" descr="ÐÐ°ÑÑÐ¸Ð½ÐºÐ¸ Ð¿Ð¾ Ð·Ð°Ð¿ÑÐ¾ÑÑ ÑÐºÐ¸Ð´ÐºÐ° 90 Ð¿ÑÐ¾ÑÐµÐ½ÑÐ¾Ð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568" y="3804936"/>
            <a:ext cx="6106128" cy="305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72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4"/>
          <p:cNvSpPr txBox="1">
            <a:spLocks/>
          </p:cNvSpPr>
          <p:nvPr/>
        </p:nvSpPr>
        <p:spPr>
          <a:xfrm>
            <a:off x="1524000" y="1244601"/>
            <a:ext cx="9144000" cy="2227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/>
              <a:t>Ответ 5.</a:t>
            </a:r>
          </a:p>
          <a:p>
            <a:br>
              <a:rPr lang="ru-RU" sz="3600" dirty="0"/>
            </a:br>
            <a:r>
              <a:rPr lang="ru-RU" sz="3600" dirty="0"/>
              <a:t>Не буду отправлять деньги, это мошенники! Заблокирую группу и оставлю жалобу на сообщество.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50 баллов</a:t>
            </a:r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695277" y="3932554"/>
            <a:ext cx="3923190" cy="17618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Обратно!</a:t>
            </a:r>
          </a:p>
        </p:txBody>
      </p:sp>
      <p:pic>
        <p:nvPicPr>
          <p:cNvPr id="5" name="Picture 2" descr="ÐÐ°ÑÑÐ¸Ð½ÐºÐ¸ Ð¿Ð¾ Ð·Ð°Ð¿ÑÐ¾ÑÑ ÑÐºÐ¸Ð´ÐºÐ° 90 Ð¿ÑÐ¾ÑÐµÐ½ÑÐ¾Ð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344" y="3587610"/>
            <a:ext cx="6106128" cy="305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09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4"/>
          <p:cNvSpPr txBox="1">
            <a:spLocks/>
          </p:cNvSpPr>
          <p:nvPr/>
        </p:nvSpPr>
        <p:spPr>
          <a:xfrm>
            <a:off x="1524000" y="1244601"/>
            <a:ext cx="9144000" cy="2227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/>
              <a:t>Вопрос 1. </a:t>
            </a:r>
          </a:p>
          <a:p>
            <a:br>
              <a:rPr lang="ru-RU" sz="3600" dirty="0"/>
            </a:br>
            <a:r>
              <a:rPr lang="ru-RU" sz="5400" dirty="0"/>
              <a:t>Программа для борьбы с вредоносными файлами называется...</a:t>
            </a:r>
            <a:endParaRPr lang="ru-RU" sz="3600" dirty="0"/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4248705" y="4210347"/>
            <a:ext cx="3923190" cy="17618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Узнать ответ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10 баллов</a:t>
            </a:r>
          </a:p>
        </p:txBody>
      </p:sp>
    </p:spTree>
    <p:extLst>
      <p:ext uri="{BB962C8B-B14F-4D97-AF65-F5344CB8AC3E}">
        <p14:creationId xmlns:p14="http://schemas.microsoft.com/office/powerpoint/2010/main" val="125434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4"/>
          <p:cNvSpPr txBox="1">
            <a:spLocks/>
          </p:cNvSpPr>
          <p:nvPr/>
        </p:nvSpPr>
        <p:spPr>
          <a:xfrm>
            <a:off x="1524000" y="1244601"/>
            <a:ext cx="9144000" cy="2227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/>
              <a:t>Ответ 1.</a:t>
            </a:r>
          </a:p>
          <a:p>
            <a:br>
              <a:rPr lang="ru-RU" sz="3600" dirty="0"/>
            </a:br>
            <a:r>
              <a:rPr lang="ru-RU" sz="7200" dirty="0"/>
              <a:t>Антивирус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10 баллов</a:t>
            </a:r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4248705" y="4210347"/>
            <a:ext cx="3923190" cy="17618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Обратно!</a:t>
            </a:r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574" y="807583"/>
            <a:ext cx="4561070" cy="45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80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4"/>
          <p:cNvSpPr txBox="1">
            <a:spLocks/>
          </p:cNvSpPr>
          <p:nvPr/>
        </p:nvSpPr>
        <p:spPr>
          <a:xfrm>
            <a:off x="1524000" y="1244601"/>
            <a:ext cx="9144000" cy="2227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/>
              <a:t>Вопрос 2. </a:t>
            </a:r>
          </a:p>
          <a:p>
            <a:br>
              <a:rPr lang="ru-RU" sz="3600" dirty="0"/>
            </a:br>
            <a:r>
              <a:rPr lang="ru-RU" sz="5400" dirty="0"/>
              <a:t>Зачем люди создают вирусы?</a:t>
            </a:r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4248705" y="4210347"/>
            <a:ext cx="3923190" cy="17618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Узнать ответ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 баллов</a:t>
            </a:r>
          </a:p>
        </p:txBody>
      </p:sp>
    </p:spTree>
    <p:extLst>
      <p:ext uri="{BB962C8B-B14F-4D97-AF65-F5344CB8AC3E}">
        <p14:creationId xmlns:p14="http://schemas.microsoft.com/office/powerpoint/2010/main" val="162192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4"/>
          <p:cNvSpPr txBox="1">
            <a:spLocks/>
          </p:cNvSpPr>
          <p:nvPr/>
        </p:nvSpPr>
        <p:spPr>
          <a:xfrm>
            <a:off x="434533" y="596419"/>
            <a:ext cx="9144000" cy="2227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/>
              <a:t>Ответ 2.</a:t>
            </a:r>
          </a:p>
          <a:p>
            <a:br>
              <a:rPr lang="ru-RU" sz="3600" dirty="0"/>
            </a:br>
            <a:r>
              <a:rPr lang="ru-RU" sz="4800" dirty="0"/>
              <a:t>Чтобы навредить:</a:t>
            </a:r>
          </a:p>
          <a:p>
            <a:pPr marL="571500" indent="-571500">
              <a:buFontTx/>
              <a:buChar char="-"/>
            </a:pPr>
            <a:r>
              <a:rPr lang="ru-RU" sz="4800" dirty="0"/>
              <a:t>Сломать компьютер;</a:t>
            </a:r>
          </a:p>
          <a:p>
            <a:pPr marL="571500" indent="-571500">
              <a:buFontTx/>
              <a:buChar char="-"/>
            </a:pPr>
            <a:r>
              <a:rPr lang="ru-RU" sz="4800" dirty="0"/>
              <a:t>Украсть информацию;</a:t>
            </a:r>
          </a:p>
          <a:p>
            <a:pPr marL="571500" indent="-571500">
              <a:buFontTx/>
              <a:buChar char="-"/>
            </a:pPr>
            <a:r>
              <a:rPr lang="ru-RU" sz="4800" dirty="0"/>
              <a:t>Подменить данные и т.д.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 баллов</a:t>
            </a:r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4248705" y="4210347"/>
            <a:ext cx="3923190" cy="17618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Обратно!</a:t>
            </a:r>
          </a:p>
        </p:txBody>
      </p:sp>
      <p:pic>
        <p:nvPicPr>
          <p:cNvPr id="21506" name="Picture 2" descr="ÐÐ°ÑÑÐ¸Ð½ÐºÐ¸ Ð¿Ð¾ Ð·Ð°Ð¿ÑÐ¾ÑÑ ÑÐ¾Ð·Ð´Ð°ÑÐµÐ»Ñ Ð²Ð¸ÑÑÑÐ¾Ð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202" y="1261640"/>
            <a:ext cx="3882662" cy="259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0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4"/>
          <p:cNvSpPr txBox="1">
            <a:spLocks/>
          </p:cNvSpPr>
          <p:nvPr/>
        </p:nvSpPr>
        <p:spPr>
          <a:xfrm>
            <a:off x="1524000" y="1244601"/>
            <a:ext cx="9144000" cy="2227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/>
              <a:t>Вопрос 3. </a:t>
            </a:r>
          </a:p>
          <a:p>
            <a:br>
              <a:rPr lang="ru-RU" sz="3600" dirty="0"/>
            </a:br>
            <a:r>
              <a:rPr lang="ru-RU" sz="3600" dirty="0"/>
              <a:t>Почему вирус так называется?</a:t>
            </a:r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4248705" y="4210347"/>
            <a:ext cx="3923190" cy="17618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Узнать ответ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30 баллов</a:t>
            </a:r>
          </a:p>
        </p:txBody>
      </p:sp>
    </p:spTree>
    <p:extLst>
      <p:ext uri="{BB962C8B-B14F-4D97-AF65-F5344CB8AC3E}">
        <p14:creationId xmlns:p14="http://schemas.microsoft.com/office/powerpoint/2010/main" val="229831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4"/>
          <p:cNvSpPr txBox="1">
            <a:spLocks/>
          </p:cNvSpPr>
          <p:nvPr/>
        </p:nvSpPr>
        <p:spPr>
          <a:xfrm>
            <a:off x="262359" y="0"/>
            <a:ext cx="11671139" cy="21528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/>
              <a:t>Ответ 3.</a:t>
            </a:r>
          </a:p>
          <a:p>
            <a:br>
              <a:rPr lang="ru-RU" sz="3600" dirty="0"/>
            </a:br>
            <a:r>
              <a:rPr lang="ru-RU" sz="3600" dirty="0"/>
              <a:t>Потому что он может распространяться и заражать другие компьютеры сети, как болезнь у человека может заражать других людей.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30 баллов</a:t>
            </a:r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394335" y="4083026"/>
            <a:ext cx="3923190" cy="17618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Обратно!</a:t>
            </a:r>
          </a:p>
        </p:txBody>
      </p:sp>
      <p:pic>
        <p:nvPicPr>
          <p:cNvPr id="1024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629" y="2152890"/>
            <a:ext cx="5671596" cy="472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98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8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600" dirty="0">
                <a:ln w="0"/>
                <a:solidFill>
                  <a:schemeClr val="tx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Деление на команды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874" y="1468457"/>
            <a:ext cx="7368251" cy="506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50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4"/>
          <p:cNvSpPr txBox="1">
            <a:spLocks/>
          </p:cNvSpPr>
          <p:nvPr/>
        </p:nvSpPr>
        <p:spPr>
          <a:xfrm>
            <a:off x="1524000" y="1244601"/>
            <a:ext cx="10668000" cy="2227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/>
              <a:t>Вопрос 4. </a:t>
            </a:r>
          </a:p>
          <a:p>
            <a:br>
              <a:rPr lang="ru-RU" sz="3600" dirty="0"/>
            </a:br>
            <a:r>
              <a:rPr lang="ru-RU" sz="4800" dirty="0"/>
              <a:t>Как вирус попадает на компьютер?</a:t>
            </a:r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4248705" y="4210347"/>
            <a:ext cx="3923190" cy="17618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Узнать ответ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40 баллов</a:t>
            </a:r>
          </a:p>
        </p:txBody>
      </p:sp>
    </p:spTree>
    <p:extLst>
      <p:ext uri="{BB962C8B-B14F-4D97-AF65-F5344CB8AC3E}">
        <p14:creationId xmlns:p14="http://schemas.microsoft.com/office/powerpoint/2010/main" val="365841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4"/>
          <p:cNvSpPr txBox="1">
            <a:spLocks/>
          </p:cNvSpPr>
          <p:nvPr/>
        </p:nvSpPr>
        <p:spPr>
          <a:xfrm>
            <a:off x="794795" y="0"/>
            <a:ext cx="9144000" cy="2227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/>
              <a:t>Ответ 4.</a:t>
            </a:r>
          </a:p>
          <a:p>
            <a:r>
              <a:rPr lang="ru-RU" sz="4000" dirty="0"/>
              <a:t>-    Скачивается другой файл;</a:t>
            </a:r>
          </a:p>
          <a:p>
            <a:pPr marL="571500" indent="-571500">
              <a:buFontTx/>
              <a:buChar char="-"/>
            </a:pPr>
            <a:r>
              <a:rPr lang="ru-RU" sz="4000" dirty="0"/>
              <a:t>Подключается заражённый носитель;</a:t>
            </a:r>
          </a:p>
          <a:p>
            <a:pPr marL="571500" indent="-571500">
              <a:buFontTx/>
              <a:buChar char="-"/>
            </a:pPr>
            <a:r>
              <a:rPr lang="ru-RU" sz="4000" dirty="0"/>
              <a:t>Сайт, на котором вы находитесь в Интернете, содержит вредоносные скрипты.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40 баллов</a:t>
            </a:r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794795" y="4291370"/>
            <a:ext cx="3923190" cy="17618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Обратно!</a:t>
            </a:r>
          </a:p>
        </p:txBody>
      </p:sp>
      <p:pic>
        <p:nvPicPr>
          <p:cNvPr id="12290" name="Picture 2" descr="ÐÐ°ÑÑÐ¸Ð½ÐºÐ¸ Ð¿Ð¾ Ð·Ð°Ð¿ÑÐ¾ÑÑ Ð¾ÑÑÐ¾ÑÐ¾Ð¶Ð½Ð¾ Ð²Ð¸ÑÑÑ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488" y="3331579"/>
            <a:ext cx="520065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49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4"/>
          <p:cNvSpPr txBox="1">
            <a:spLocks/>
          </p:cNvSpPr>
          <p:nvPr/>
        </p:nvSpPr>
        <p:spPr>
          <a:xfrm>
            <a:off x="1524000" y="1244601"/>
            <a:ext cx="9144000" cy="2227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/>
              <a:t>Вопрос 5. </a:t>
            </a:r>
          </a:p>
          <a:p>
            <a:br>
              <a:rPr lang="ru-RU" sz="3600" dirty="0"/>
            </a:br>
            <a:r>
              <a:rPr lang="ru-RU" sz="4800" dirty="0"/>
              <a:t>Что делать, если вирус уже находится на вашем компьютере?</a:t>
            </a:r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4248705" y="4210347"/>
            <a:ext cx="3923190" cy="17618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Узнать ответ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50 баллов</a:t>
            </a:r>
          </a:p>
        </p:txBody>
      </p:sp>
    </p:spTree>
    <p:extLst>
      <p:ext uri="{BB962C8B-B14F-4D97-AF65-F5344CB8AC3E}">
        <p14:creationId xmlns:p14="http://schemas.microsoft.com/office/powerpoint/2010/main" val="10550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4"/>
          <p:cNvSpPr txBox="1">
            <a:spLocks/>
          </p:cNvSpPr>
          <p:nvPr/>
        </p:nvSpPr>
        <p:spPr>
          <a:xfrm>
            <a:off x="308658" y="110281"/>
            <a:ext cx="10082784" cy="36931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/>
              <a:t>Ответ 5.</a:t>
            </a:r>
          </a:p>
          <a:p>
            <a:br>
              <a:rPr lang="ru-RU" sz="3600" dirty="0"/>
            </a:br>
            <a:r>
              <a:rPr lang="ru-RU" sz="4800" dirty="0"/>
              <a:t>Необходимо запустить антивирус и попробовать вылечить компьютер.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50 баллов</a:t>
            </a:r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-207549" y="4117750"/>
            <a:ext cx="3923190" cy="17618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Обратно!</a:t>
            </a:r>
          </a:p>
        </p:txBody>
      </p:sp>
      <p:pic>
        <p:nvPicPr>
          <p:cNvPr id="13314" name="Picture 2" descr="ÐÐ°ÑÑÐ¸Ð½ÐºÐ¸ Ð¿Ð¾ Ð·Ð°Ð¿ÑÐ¾ÑÑ Ð°Ð½ÑÐ¸Ð²Ð¸ÑÑÑÑ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20"/>
          <a:stretch/>
        </p:blipFill>
        <p:spPr bwMode="auto">
          <a:xfrm>
            <a:off x="4524178" y="3458098"/>
            <a:ext cx="6927349" cy="285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49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4"/>
          <p:cNvSpPr txBox="1">
            <a:spLocks/>
          </p:cNvSpPr>
          <p:nvPr/>
        </p:nvSpPr>
        <p:spPr>
          <a:xfrm>
            <a:off x="1524000" y="1244601"/>
            <a:ext cx="9144000" cy="2227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/>
              <a:t>Вопрос 1. </a:t>
            </a:r>
          </a:p>
          <a:p>
            <a:br>
              <a:rPr lang="ru-RU" sz="3600" dirty="0"/>
            </a:br>
            <a:r>
              <a:rPr lang="ru-RU" sz="3600" dirty="0"/>
              <a:t>Что такое персональные данные?</a:t>
            </a:r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1088816" y="3805233"/>
            <a:ext cx="3923190" cy="17618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Узнать ответ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10 баллов</a:t>
            </a:r>
          </a:p>
        </p:txBody>
      </p:sp>
      <p:pic>
        <p:nvPicPr>
          <p:cNvPr id="20482" name="Picture 2" descr="ÐÐ°ÑÑÐ¸Ð½ÐºÐ¸ Ð¿Ð¾ Ð·Ð°Ð¿ÑÐ¾ÑÑ Ð¿ÐµÑÑÐ¾Ð½Ð°Ð»ÑÐ½ÑÐµ Ð´Ð°Ð½Ð½Ñ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446" y="3129318"/>
            <a:ext cx="3810000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12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4"/>
          <p:cNvSpPr txBox="1">
            <a:spLocks/>
          </p:cNvSpPr>
          <p:nvPr/>
        </p:nvSpPr>
        <p:spPr>
          <a:xfrm>
            <a:off x="505428" y="307051"/>
            <a:ext cx="10768314" cy="3813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/>
              <a:t>Ответ 1.</a:t>
            </a:r>
          </a:p>
          <a:p>
            <a:br>
              <a:rPr lang="ru-RU" sz="3600" dirty="0"/>
            </a:br>
            <a:r>
              <a:rPr lang="ru-RU" sz="3600" dirty="0"/>
              <a:t>Это абсолютно любая информация о конкретном человеке (физическом лице). Это те данные, которые позволяют нам узнать человека в толпе, идентифицировать и определить как конкретную личность.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10 баллов</a:t>
            </a:r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505428" y="4120587"/>
            <a:ext cx="3923190" cy="17618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Обратно!</a:t>
            </a:r>
          </a:p>
        </p:txBody>
      </p:sp>
      <p:pic>
        <p:nvPicPr>
          <p:cNvPr id="5" name="Picture 2" descr="ÐÐ°ÑÑÐ¸Ð½ÐºÐ¸ Ð¿Ð¾ Ð·Ð°Ð¿ÑÐ¾ÑÑ Ð¿ÐµÑÑÐ¾Ð½Ð°Ð»ÑÐ½ÑÐµ Ð´Ð°Ð½Ð½Ñ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651" y="3843303"/>
            <a:ext cx="2900704" cy="264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30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4"/>
          <p:cNvSpPr txBox="1">
            <a:spLocks/>
          </p:cNvSpPr>
          <p:nvPr/>
        </p:nvSpPr>
        <p:spPr>
          <a:xfrm>
            <a:off x="470704" y="266431"/>
            <a:ext cx="9144000" cy="2227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/>
              <a:t>Вопрос 2. </a:t>
            </a:r>
          </a:p>
          <a:p>
            <a:br>
              <a:rPr lang="ru-RU" sz="3600" dirty="0"/>
            </a:br>
            <a:r>
              <a:rPr lang="ru-RU" sz="3600" dirty="0"/>
              <a:t>Можешь ли ты контролировать размещение своих фотографий в сети Интернет, если выкладываешь их в социальные сети?</a:t>
            </a:r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470704" y="3805233"/>
            <a:ext cx="3923190" cy="17618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Узнать ответ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 баллов</a:t>
            </a:r>
          </a:p>
        </p:txBody>
      </p:sp>
      <p:pic>
        <p:nvPicPr>
          <p:cNvPr id="2150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780" y="3078865"/>
            <a:ext cx="4297174" cy="429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9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4"/>
          <p:cNvSpPr txBox="1">
            <a:spLocks/>
          </p:cNvSpPr>
          <p:nvPr/>
        </p:nvSpPr>
        <p:spPr>
          <a:xfrm>
            <a:off x="1524000" y="1244601"/>
            <a:ext cx="9144000" cy="2227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/>
              <a:t>Ответ 2.</a:t>
            </a:r>
          </a:p>
          <a:p>
            <a:br>
              <a:rPr lang="ru-RU" sz="3600" dirty="0"/>
            </a:br>
            <a:r>
              <a:rPr lang="ru-RU" sz="3600" dirty="0"/>
              <a:t>Нет!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 баллов</a:t>
            </a:r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1697295" y="4175623"/>
            <a:ext cx="3923190" cy="17618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Обратно!</a:t>
            </a:r>
          </a:p>
        </p:txBody>
      </p:sp>
      <p:pic>
        <p:nvPicPr>
          <p:cNvPr id="5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780" y="3078865"/>
            <a:ext cx="4297174" cy="429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10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4"/>
          <p:cNvSpPr txBox="1">
            <a:spLocks/>
          </p:cNvSpPr>
          <p:nvPr/>
        </p:nvSpPr>
        <p:spPr>
          <a:xfrm>
            <a:off x="760071" y="266431"/>
            <a:ext cx="9144000" cy="2227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/>
              <a:t>Вопрос 3. </a:t>
            </a:r>
          </a:p>
          <a:p>
            <a:br>
              <a:rPr lang="ru-RU" sz="3600" dirty="0"/>
            </a:br>
            <a:r>
              <a:rPr lang="ru-RU" sz="3600" dirty="0"/>
              <a:t> Может ли твой друг заходить в твой аккаунт и отправлять от твоего имени сообщения?</a:t>
            </a:r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232290" y="3689486"/>
            <a:ext cx="3923190" cy="17618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Узнать ответ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30 баллов</a:t>
            </a:r>
          </a:p>
        </p:txBody>
      </p:sp>
      <p:pic>
        <p:nvPicPr>
          <p:cNvPr id="2355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461" y="2585273"/>
            <a:ext cx="6955600" cy="427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ÐÐ°ÑÑÐ¸Ð½ÐºÐ¸ Ð¿Ð¾ Ð·Ð°Ð¿ÑÐ¾ÑÑ Ð¼Ð¾Ð½Ð¸ÑÐ¾Ñ ÑÐ·Ð°Ð´Ð¸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945" y="5445447"/>
            <a:ext cx="1792413" cy="150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95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4"/>
          <p:cNvSpPr txBox="1">
            <a:spLocks/>
          </p:cNvSpPr>
          <p:nvPr/>
        </p:nvSpPr>
        <p:spPr>
          <a:xfrm>
            <a:off x="679048" y="110282"/>
            <a:ext cx="9144000" cy="2227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/>
              <a:t>Ответ 3.</a:t>
            </a:r>
          </a:p>
          <a:p>
            <a:br>
              <a:rPr lang="ru-RU" sz="3600" dirty="0"/>
            </a:br>
            <a:r>
              <a:rPr lang="ru-RU" sz="3600" dirty="0"/>
              <a:t>Нет. Имея доступ к твоему аккаунту друг может иметь доступ не только к тем файлам, которые ты разрешил смотреть, но и ко всем остальным данных.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30 баллов</a:t>
            </a:r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359612" y="4002003"/>
            <a:ext cx="3923190" cy="17618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Обратно!</a:t>
            </a:r>
          </a:p>
        </p:txBody>
      </p:sp>
      <p:pic>
        <p:nvPicPr>
          <p:cNvPr id="5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584" y="2994031"/>
            <a:ext cx="5837960" cy="358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ÐÐ°ÑÑÐ¸Ð½ÐºÐ¸ Ð¿Ð¾ Ð·Ð°Ð¿ÑÐ¾ÑÑ Ð¼Ð¾Ð½Ð¸ÑÐ¾Ñ ÑÐ·Ð°Ð´Ð¸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999" y="5490366"/>
            <a:ext cx="1504404" cy="126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19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588360"/>
              </p:ext>
            </p:extLst>
          </p:nvPr>
        </p:nvGraphicFramePr>
        <p:xfrm>
          <a:off x="571497" y="228605"/>
          <a:ext cx="10777820" cy="61407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805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45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45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45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45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945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52040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rgbClr val="FF0000"/>
                          </a:solidFill>
                          <a:effectLst>
                            <a:innerShdw blurRad="114300">
                              <a:prstClr val="black"/>
                            </a:innerShdw>
                          </a:effectLst>
                        </a:rPr>
                        <a:t>Мошенники и преступники в Интернете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hlinkClick r:id="rId2" action="ppaction://hlinksldjump"/>
                        </a:rPr>
                        <a:t>10</a:t>
                      </a:r>
                      <a:endParaRPr lang="ru-RU" sz="5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hlinkClick r:id="rId3" action="ppaction://hlinksldjump"/>
                        </a:rPr>
                        <a:t>20</a:t>
                      </a:r>
                      <a:endParaRPr lang="ru-RU" sz="5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hlinkClick r:id="rId4" action="ppaction://hlinksldjump"/>
                        </a:rPr>
                        <a:t>30</a:t>
                      </a:r>
                      <a:endParaRPr lang="ru-RU" sz="5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hlinkClick r:id="rId5" action="ppaction://hlinksldjump"/>
                        </a:rPr>
                        <a:t>40</a:t>
                      </a:r>
                      <a:endParaRPr lang="ru-RU" sz="5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hlinkClick r:id="rId6" action="ppaction://hlinksldjump"/>
                        </a:rPr>
                        <a:t>50</a:t>
                      </a:r>
                      <a:endParaRPr lang="ru-RU" sz="5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alpha val="5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2520">
                <a:tc>
                  <a:txBody>
                    <a:bodyPr/>
                    <a:lstStyle/>
                    <a:p>
                      <a:pPr algn="ctr"/>
                      <a:r>
                        <a:rPr lang="ru-RU" sz="3200" b="1" kern="1200" dirty="0">
                          <a:solidFill>
                            <a:srgbClr val="FFC000"/>
                          </a:solidFill>
                          <a:effectLst>
                            <a:innerShdw blurRad="114300">
                              <a:prstClr val="black"/>
                            </a:innerShdw>
                          </a:effectLst>
                        </a:rPr>
                        <a:t>Вредоносные программы</a:t>
                      </a:r>
                      <a:endParaRPr lang="ru-RU" sz="3200" b="1" kern="1200" dirty="0">
                        <a:solidFill>
                          <a:srgbClr val="FFC000"/>
                        </a:solidFill>
                        <a:effectLst>
                          <a:innerShdw blurRad="114300">
                            <a:prstClr val="black"/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hlinkClick r:id="rId7" action="ppaction://hlinksldjump"/>
                        </a:rPr>
                        <a:t>10</a:t>
                      </a:r>
                      <a:endParaRPr lang="ru-RU" sz="5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hlinkClick r:id="rId8" action="ppaction://hlinksldjump"/>
                        </a:rPr>
                        <a:t>20</a:t>
                      </a:r>
                      <a:endParaRPr lang="ru-RU" sz="5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hlinkClick r:id="rId9" action="ppaction://hlinksldjump"/>
                        </a:rPr>
                        <a:t>30</a:t>
                      </a:r>
                      <a:endParaRPr lang="ru-RU" sz="5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hlinkClick r:id="rId10" action="ppaction://hlinksldjump"/>
                        </a:rPr>
                        <a:t>40</a:t>
                      </a:r>
                      <a:endParaRPr lang="ru-RU" sz="5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hlinkClick r:id="rId11" action="ppaction://hlinksldjump"/>
                        </a:rPr>
                        <a:t>50</a:t>
                      </a:r>
                      <a:endParaRPr lang="ru-RU" sz="5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alpha val="5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2520">
                <a:tc>
                  <a:txBody>
                    <a:bodyPr/>
                    <a:lstStyle/>
                    <a:p>
                      <a:pPr algn="ctr"/>
                      <a:r>
                        <a:rPr lang="ru-RU" sz="3200" b="1" kern="1200" dirty="0">
                          <a:solidFill>
                            <a:srgbClr val="FFFF00"/>
                          </a:solidFill>
                          <a:effectLst>
                            <a:innerShdw blurRad="114300">
                              <a:prstClr val="black"/>
                            </a:innerShdw>
                          </a:effectLst>
                        </a:rPr>
                        <a:t>Персональные данные</a:t>
                      </a:r>
                      <a:endParaRPr lang="ru-RU" sz="3200" b="1" kern="1200" dirty="0">
                        <a:solidFill>
                          <a:srgbClr val="FFFF00"/>
                        </a:solidFill>
                        <a:effectLst>
                          <a:innerShdw blurRad="114300">
                            <a:prstClr val="black"/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hlinkClick r:id="rId12" action="ppaction://hlinksldjump"/>
                        </a:rPr>
                        <a:t>10</a:t>
                      </a:r>
                      <a:endParaRPr lang="ru-RU" sz="5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hlinkClick r:id="rId13" action="ppaction://hlinksldjump"/>
                        </a:rPr>
                        <a:t>20</a:t>
                      </a:r>
                      <a:endParaRPr lang="ru-RU" sz="5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hlinkClick r:id="rId14" action="ppaction://hlinksldjump"/>
                        </a:rPr>
                        <a:t>30</a:t>
                      </a:r>
                      <a:endParaRPr lang="ru-RU" sz="5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hlinkClick r:id="rId15" action="ppaction://hlinksldjump"/>
                        </a:rPr>
                        <a:t>40</a:t>
                      </a:r>
                      <a:endParaRPr lang="ru-RU" sz="5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hlinkClick r:id="rId16" action="ppaction://hlinksldjump"/>
                        </a:rPr>
                        <a:t>50</a:t>
                      </a:r>
                      <a:endParaRPr lang="ru-RU" sz="5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alpha val="5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2520">
                <a:tc>
                  <a:txBody>
                    <a:bodyPr/>
                    <a:lstStyle/>
                    <a:p>
                      <a:pPr algn="ctr"/>
                      <a:r>
                        <a:rPr lang="ru-RU" sz="4000" b="1" kern="1200" dirty="0">
                          <a:solidFill>
                            <a:srgbClr val="92D050"/>
                          </a:solidFill>
                          <a:effectLst>
                            <a:innerShdw blurRad="114300">
                              <a:prstClr val="black"/>
                            </a:innerShdw>
                          </a:effectLst>
                        </a:rPr>
                        <a:t>Ребусы</a:t>
                      </a:r>
                      <a:endParaRPr lang="ru-RU" sz="4000" b="1" kern="1200" dirty="0">
                        <a:solidFill>
                          <a:srgbClr val="92D050"/>
                        </a:solidFill>
                        <a:effectLst>
                          <a:innerShdw blurRad="114300">
                            <a:prstClr val="black"/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hlinkClick r:id="rId17" action="ppaction://hlinksldjump"/>
                        </a:rPr>
                        <a:t>10</a:t>
                      </a:r>
                      <a:endParaRPr lang="ru-RU" sz="5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hlinkClick r:id="rId18" action="ppaction://hlinksldjump"/>
                        </a:rPr>
                        <a:t>20</a:t>
                      </a:r>
                      <a:endParaRPr lang="ru-RU" sz="5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hlinkClick r:id="rId19" action="ppaction://hlinksldjump"/>
                        </a:rPr>
                        <a:t>30</a:t>
                      </a:r>
                      <a:endParaRPr lang="ru-RU" sz="5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hlinkClick r:id="rId20" action="ppaction://hlinksldjump"/>
                        </a:rPr>
                        <a:t>40</a:t>
                      </a:r>
                      <a:endParaRPr lang="ru-RU" sz="5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hlinkClick r:id="rId21" action="ppaction://hlinksldjump"/>
                        </a:rPr>
                        <a:t>50</a:t>
                      </a:r>
                      <a:endParaRPr lang="ru-RU" sz="5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alpha val="5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2520">
                <a:tc>
                  <a:txBody>
                    <a:bodyPr/>
                    <a:lstStyle/>
                    <a:p>
                      <a:pPr algn="ctr"/>
                      <a:r>
                        <a:rPr lang="ru-RU" sz="3600" b="1" kern="1200" dirty="0">
                          <a:solidFill>
                            <a:schemeClr val="tx2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  <a:innerShdw blurRad="114300">
                              <a:prstClr val="black"/>
                            </a:innerShdw>
                          </a:effectLst>
                        </a:rPr>
                        <a:t>Этикет в Интернете</a:t>
                      </a:r>
                      <a:endParaRPr lang="ru-RU" sz="3600" b="1" kern="1200" dirty="0">
                        <a:solidFill>
                          <a:schemeClr val="tx2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  <a:innerShdw blurRad="114300">
                            <a:prstClr val="black"/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hlinkClick r:id="rId22" action="ppaction://hlinksldjump"/>
                        </a:rPr>
                        <a:t>10</a:t>
                      </a:r>
                      <a:endParaRPr lang="ru-RU" sz="5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hlinkClick r:id="rId23" action="ppaction://hlinksldjump"/>
                        </a:rPr>
                        <a:t>20</a:t>
                      </a:r>
                      <a:endParaRPr lang="ru-RU" sz="5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hlinkClick r:id="rId24" action="ppaction://hlinksldjump"/>
                        </a:rPr>
                        <a:t>30</a:t>
                      </a:r>
                      <a:endParaRPr lang="ru-RU" sz="5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hlinkClick r:id="rId25" action="ppaction://hlinksldjump"/>
                        </a:rPr>
                        <a:t>40</a:t>
                      </a:r>
                      <a:endParaRPr lang="ru-RU" sz="5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hlinkClick r:id="rId26" action="ppaction://hlinksldjump"/>
                        </a:rPr>
                        <a:t>50</a:t>
                      </a:r>
                      <a:endParaRPr lang="ru-RU" sz="5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alpha val="5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2290" name="Picture 2">
            <a:hlinkClick r:id="rId27" action="ppaction://hlinksldjump"/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60414" y="6126414"/>
            <a:ext cx="731586" cy="73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69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4"/>
          <p:cNvSpPr txBox="1">
            <a:spLocks/>
          </p:cNvSpPr>
          <p:nvPr/>
        </p:nvSpPr>
        <p:spPr>
          <a:xfrm>
            <a:off x="1523999" y="1244600"/>
            <a:ext cx="10444223" cy="26444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/>
              <a:t>Вопрос 4. </a:t>
            </a:r>
          </a:p>
          <a:p>
            <a:br>
              <a:rPr lang="ru-RU" sz="3600" dirty="0"/>
            </a:br>
            <a:r>
              <a:rPr lang="ru-RU" sz="3600" dirty="0"/>
              <a:t>Вы хотите опубликовать в Интернете свою фотографию и фотографии своих одноклассников. Можно ли это сделать?</a:t>
            </a:r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4248705" y="4210347"/>
            <a:ext cx="3923190" cy="17618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Узнать ответ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40 баллов</a:t>
            </a:r>
          </a:p>
        </p:txBody>
      </p:sp>
    </p:spTree>
    <p:extLst>
      <p:ext uri="{BB962C8B-B14F-4D97-AF65-F5344CB8AC3E}">
        <p14:creationId xmlns:p14="http://schemas.microsoft.com/office/powerpoint/2010/main" val="128049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4"/>
          <p:cNvSpPr txBox="1">
            <a:spLocks/>
          </p:cNvSpPr>
          <p:nvPr/>
        </p:nvSpPr>
        <p:spPr>
          <a:xfrm>
            <a:off x="470704" y="353351"/>
            <a:ext cx="9144000" cy="2227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/>
              <a:t>Ответ 4.</a:t>
            </a:r>
          </a:p>
          <a:p>
            <a:br>
              <a:rPr lang="ru-RU" sz="3600" dirty="0"/>
            </a:br>
            <a:r>
              <a:rPr lang="ru-RU" sz="3600" dirty="0"/>
              <a:t>Можно, с согласия одноклассников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40 баллов</a:t>
            </a:r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116543" y="4048301"/>
            <a:ext cx="3923190" cy="17618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Обратно!</a:t>
            </a:r>
          </a:p>
        </p:txBody>
      </p:sp>
      <p:pic>
        <p:nvPicPr>
          <p:cNvPr id="2560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282" y="2820451"/>
            <a:ext cx="3375412" cy="421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ая выноска 1"/>
          <p:cNvSpPr/>
          <p:nvPr/>
        </p:nvSpPr>
        <p:spPr>
          <a:xfrm>
            <a:off x="3576577" y="2580613"/>
            <a:ext cx="4653023" cy="1551549"/>
          </a:xfrm>
          <a:prstGeom prst="wedgeRectCallout">
            <a:avLst>
              <a:gd name="adj1" fmla="val 63744"/>
              <a:gd name="adj2" fmla="val 289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Чужие фотки без спроса не выкладывай!</a:t>
            </a:r>
          </a:p>
        </p:txBody>
      </p:sp>
    </p:spTree>
    <p:extLst>
      <p:ext uri="{BB962C8B-B14F-4D97-AF65-F5344CB8AC3E}">
        <p14:creationId xmlns:p14="http://schemas.microsoft.com/office/powerpoint/2010/main" val="250654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4"/>
          <p:cNvSpPr txBox="1">
            <a:spLocks/>
          </p:cNvSpPr>
          <p:nvPr/>
        </p:nvSpPr>
        <p:spPr>
          <a:xfrm>
            <a:off x="173620" y="289367"/>
            <a:ext cx="10420025" cy="27594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/>
              <a:t>Вопрос 5. </a:t>
            </a:r>
          </a:p>
          <a:p>
            <a:br>
              <a:rPr lang="ru-RU" sz="3600" dirty="0"/>
            </a:br>
            <a:r>
              <a:rPr lang="ru-RU" sz="3600" dirty="0"/>
              <a:t>Какая персональная информация, размещенная на онлайн-ресурсе, должна быть удалена из поисковой системы по запросу пользователя?</a:t>
            </a:r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359612" y="3805233"/>
            <a:ext cx="3923190" cy="17618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Узнать ответ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50 баллов</a:t>
            </a:r>
          </a:p>
        </p:txBody>
      </p:sp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632" y="3048800"/>
            <a:ext cx="5064607" cy="369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26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4"/>
          <p:cNvSpPr txBox="1">
            <a:spLocks/>
          </p:cNvSpPr>
          <p:nvPr/>
        </p:nvSpPr>
        <p:spPr>
          <a:xfrm>
            <a:off x="598025" y="677441"/>
            <a:ext cx="9144000" cy="2227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/>
              <a:t>Ответ 5.</a:t>
            </a:r>
          </a:p>
          <a:p>
            <a:br>
              <a:rPr lang="ru-RU" sz="3600" dirty="0"/>
            </a:br>
            <a:r>
              <a:rPr lang="ru-RU" sz="3600" dirty="0"/>
              <a:t>Номер паспорта или любого другого официального документа пользователя.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50 баллов</a:t>
            </a:r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598025" y="3932554"/>
            <a:ext cx="3923190" cy="17618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Обратно!</a:t>
            </a:r>
          </a:p>
        </p:txBody>
      </p:sp>
      <p:pic>
        <p:nvPicPr>
          <p:cNvPr id="286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617" y="3304710"/>
            <a:ext cx="4731915" cy="323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92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4"/>
          <p:cNvSpPr txBox="1">
            <a:spLocks/>
          </p:cNvSpPr>
          <p:nvPr/>
        </p:nvSpPr>
        <p:spPr>
          <a:xfrm>
            <a:off x="1524000" y="1244601"/>
            <a:ext cx="9144000" cy="2227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600" dirty="0"/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4248705" y="4210347"/>
            <a:ext cx="3923190" cy="17618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Узнать ответ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10 баллов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302" y="939006"/>
            <a:ext cx="10902269" cy="403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2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10 баллов</a:t>
            </a:r>
          </a:p>
        </p:txBody>
      </p:sp>
      <p:sp>
        <p:nvSpPr>
          <p:cNvPr id="12" name="Прямоугольник 11">
            <a:hlinkClick r:id="rId2" action="ppaction://hlinksldjump"/>
          </p:cNvPr>
          <p:cNvSpPr/>
          <p:nvPr/>
        </p:nvSpPr>
        <p:spPr>
          <a:xfrm>
            <a:off x="4248705" y="4210347"/>
            <a:ext cx="3923190" cy="17618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Обратно!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302" y="939006"/>
            <a:ext cx="10902269" cy="403587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64941" y="4235402"/>
            <a:ext cx="66191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strike="sngStrike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</a:t>
            </a:r>
            <a:r>
              <a:rPr lang="ru-RU" sz="7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         Р  У  С</a:t>
            </a:r>
          </a:p>
        </p:txBody>
      </p:sp>
    </p:spTree>
    <p:extLst>
      <p:ext uri="{BB962C8B-B14F-4D97-AF65-F5344CB8AC3E}">
        <p14:creationId xmlns:p14="http://schemas.microsoft.com/office/powerpoint/2010/main" val="88801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4205162" y="4558690"/>
            <a:ext cx="3923190" cy="17618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Узнать ответ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 баллов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54" y="946176"/>
            <a:ext cx="11888632" cy="434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00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 баллов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54" y="946176"/>
            <a:ext cx="11888632" cy="4348047"/>
          </a:xfrm>
          <a:prstGeom prst="rect">
            <a:avLst/>
          </a:prstGeom>
        </p:spPr>
      </p:pic>
      <p:sp>
        <p:nvSpPr>
          <p:cNvPr id="9" name="Прямоугольник 8">
            <a:hlinkClick r:id="rId3" action="ppaction://hlinksldjump"/>
          </p:cNvPr>
          <p:cNvSpPr/>
          <p:nvPr/>
        </p:nvSpPr>
        <p:spPr>
          <a:xfrm>
            <a:off x="4248705" y="4210347"/>
            <a:ext cx="3923190" cy="17618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Обратно!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5654" y="4491095"/>
            <a:ext cx="1044290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КЛАВ      И     </a:t>
            </a:r>
            <a:r>
              <a:rPr lang="ru-RU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</a:t>
            </a:r>
            <a:r>
              <a:rPr lang="ru-RU" sz="7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ТУРА</a:t>
            </a:r>
          </a:p>
        </p:txBody>
      </p:sp>
    </p:spTree>
    <p:extLst>
      <p:ext uri="{BB962C8B-B14F-4D97-AF65-F5344CB8AC3E}">
        <p14:creationId xmlns:p14="http://schemas.microsoft.com/office/powerpoint/2010/main" val="406329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4248705" y="4187501"/>
            <a:ext cx="3923190" cy="17618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Узнать ответ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30 баллов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681" y="962576"/>
            <a:ext cx="8660947" cy="410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90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30 баллов</a:t>
            </a:r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4248705" y="4210347"/>
            <a:ext cx="3923190" cy="17618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Обратно!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681" y="962576"/>
            <a:ext cx="8660947" cy="410583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5654" y="4491095"/>
            <a:ext cx="1044290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        НИТО   Р</a:t>
            </a:r>
          </a:p>
        </p:txBody>
      </p:sp>
    </p:spTree>
    <p:extLst>
      <p:ext uri="{BB962C8B-B14F-4D97-AF65-F5344CB8AC3E}">
        <p14:creationId xmlns:p14="http://schemas.microsoft.com/office/powerpoint/2010/main" val="70909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4"/>
          <p:cNvSpPr txBox="1">
            <a:spLocks/>
          </p:cNvSpPr>
          <p:nvPr/>
        </p:nvSpPr>
        <p:spPr>
          <a:xfrm>
            <a:off x="1524000" y="1244601"/>
            <a:ext cx="9144000" cy="2227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/>
              <a:t>Вопрос 1. </a:t>
            </a:r>
          </a:p>
          <a:p>
            <a:endParaRPr lang="ru-RU" sz="3600" dirty="0"/>
          </a:p>
          <a:p>
            <a:r>
              <a:rPr lang="ru-RU" sz="3600" dirty="0"/>
              <a:t>Вас просят указать реквизиты банковской карты и номер на обратной стороне. Что вы сделаете?</a:t>
            </a:r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4248705" y="4210347"/>
            <a:ext cx="3923190" cy="17618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Узнать ответ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10 баллов</a:t>
            </a:r>
          </a:p>
        </p:txBody>
      </p:sp>
      <p:pic>
        <p:nvPicPr>
          <p:cNvPr id="2" name="Picture 2" descr="ÐÐ°ÑÑÐ¸Ð½ÐºÐ¸ Ð¿Ð¾ Ð·Ð°Ð¿ÑÐ¾ÑÑ Ð±Ð°Ð½ÐºÐ¾Ð²ÑÐºÐ°Ñ ÐºÐ°ÑÑÐ°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340" y="3419164"/>
            <a:ext cx="3310294" cy="331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59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4248705" y="4210347"/>
            <a:ext cx="3923190" cy="17618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Узнать ответ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40 баллов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801" y="923329"/>
            <a:ext cx="11038342" cy="423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1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40 баллов</a:t>
            </a:r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4248705" y="4210347"/>
            <a:ext cx="3923190" cy="17618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Обратно!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801" y="923329"/>
            <a:ext cx="11038342" cy="423072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78241" y="4362784"/>
            <a:ext cx="1044290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	    РИТ       	 ЕЛ 	Ь НА Я</a:t>
            </a:r>
          </a:p>
        </p:txBody>
      </p:sp>
    </p:spTree>
    <p:extLst>
      <p:ext uri="{BB962C8B-B14F-4D97-AF65-F5344CB8AC3E}">
        <p14:creationId xmlns:p14="http://schemas.microsoft.com/office/powerpoint/2010/main" val="296650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4248705" y="4210347"/>
            <a:ext cx="3923190" cy="17618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Узнать ответ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50 баллов</a:t>
            </a:r>
          </a:p>
        </p:txBody>
      </p:sp>
      <p:pic>
        <p:nvPicPr>
          <p:cNvPr id="2050" name="Picture 2" descr="ÐÐ°ÑÑÐ¸Ð½ÐºÐ¸ Ð¿Ð¾ Ð·Ð°Ð¿ÑÐ¾ÑÑ ÑÐµÐ±ÑÑ ÑÐ»Ð¾Ð²Ð¾ Ð¿ÑÐ¾Ð³ÑÐ°Ð¼Ð¼Ð¸ÑÐ¾Ð²Ð°Ð½Ð¸Ð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90" b="22374"/>
          <a:stretch/>
        </p:blipFill>
        <p:spPr bwMode="auto">
          <a:xfrm>
            <a:off x="145143" y="1808701"/>
            <a:ext cx="11919317" cy="282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15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50 баллов</a:t>
            </a:r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4248705" y="4210347"/>
            <a:ext cx="3923190" cy="17618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Обратно!</a:t>
            </a:r>
          </a:p>
        </p:txBody>
      </p:sp>
      <p:pic>
        <p:nvPicPr>
          <p:cNvPr id="9" name="Picture 2" descr="ÐÐ°ÑÑÐ¸Ð½ÐºÐ¸ Ð¿Ð¾ Ð·Ð°Ð¿ÑÐ¾ÑÑ ÑÐµÐ±ÑÑ ÑÐ»Ð¾Ð²Ð¾ Ð¿ÑÐ¾Ð³ÑÐ°Ð¼Ð¼Ð¸ÑÐ¾Ð²Ð°Ð½Ð¸Ð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90" b="22374"/>
          <a:stretch/>
        </p:blipFill>
        <p:spPr bwMode="auto">
          <a:xfrm>
            <a:off x="145143" y="1808701"/>
            <a:ext cx="11919317" cy="282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64401" y="4210347"/>
            <a:ext cx="11480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 РОГ РА М </a:t>
            </a:r>
            <a:r>
              <a:rPr lang="ru-RU" sz="72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sz="7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ИР ОВА НИ Е </a:t>
            </a:r>
          </a:p>
        </p:txBody>
      </p:sp>
    </p:spTree>
    <p:extLst>
      <p:ext uri="{BB962C8B-B14F-4D97-AF65-F5344CB8AC3E}">
        <p14:creationId xmlns:p14="http://schemas.microsoft.com/office/powerpoint/2010/main" val="209360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4"/>
          <p:cNvSpPr txBox="1">
            <a:spLocks/>
          </p:cNvSpPr>
          <p:nvPr/>
        </p:nvSpPr>
        <p:spPr>
          <a:xfrm>
            <a:off x="1524000" y="1244601"/>
            <a:ext cx="9144000" cy="2227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/>
              <a:t>Вопрос 1. </a:t>
            </a:r>
          </a:p>
          <a:p>
            <a:br>
              <a:rPr lang="ru-RU" sz="3600" dirty="0"/>
            </a:br>
            <a:r>
              <a:rPr lang="ru-RU" sz="3600" dirty="0"/>
              <a:t>Что такое сетевой этикет?</a:t>
            </a:r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4248705" y="4210347"/>
            <a:ext cx="3923190" cy="17618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Узнать ответ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10 баллов</a:t>
            </a:r>
          </a:p>
        </p:txBody>
      </p:sp>
    </p:spTree>
    <p:extLst>
      <p:ext uri="{BB962C8B-B14F-4D97-AF65-F5344CB8AC3E}">
        <p14:creationId xmlns:p14="http://schemas.microsoft.com/office/powerpoint/2010/main" val="410896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4"/>
          <p:cNvSpPr txBox="1">
            <a:spLocks/>
          </p:cNvSpPr>
          <p:nvPr/>
        </p:nvSpPr>
        <p:spPr>
          <a:xfrm>
            <a:off x="713772" y="596418"/>
            <a:ext cx="9144000" cy="2227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/>
              <a:t>Ответ 1.</a:t>
            </a:r>
          </a:p>
          <a:p>
            <a:br>
              <a:rPr lang="ru-RU" sz="3600" dirty="0"/>
            </a:br>
            <a:r>
              <a:rPr lang="ru-RU" sz="3600" dirty="0"/>
              <a:t>Это правила поведения в Интернете.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10 баллов</a:t>
            </a:r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4248705" y="4210347"/>
            <a:ext cx="3923190" cy="17618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Обратно!</a:t>
            </a:r>
          </a:p>
        </p:txBody>
      </p:sp>
      <p:pic>
        <p:nvPicPr>
          <p:cNvPr id="1433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291" y="2309997"/>
            <a:ext cx="5715000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49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4"/>
          <p:cNvSpPr txBox="1">
            <a:spLocks/>
          </p:cNvSpPr>
          <p:nvPr/>
        </p:nvSpPr>
        <p:spPr>
          <a:xfrm>
            <a:off x="1524000" y="1244601"/>
            <a:ext cx="9144000" cy="2227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/>
              <a:t>Вопрос 2. </a:t>
            </a:r>
          </a:p>
          <a:p>
            <a:br>
              <a:rPr lang="ru-RU" sz="3600" dirty="0"/>
            </a:br>
            <a:r>
              <a:rPr lang="ru-RU" sz="3600" dirty="0"/>
              <a:t>Нужно ли в Интернете соблюдать правила русского языка?</a:t>
            </a:r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4248705" y="4210347"/>
            <a:ext cx="3923190" cy="17618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Узнать ответ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 баллов</a:t>
            </a:r>
          </a:p>
        </p:txBody>
      </p:sp>
    </p:spTree>
    <p:extLst>
      <p:ext uri="{BB962C8B-B14F-4D97-AF65-F5344CB8AC3E}">
        <p14:creationId xmlns:p14="http://schemas.microsoft.com/office/powerpoint/2010/main" val="409010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4"/>
          <p:cNvSpPr txBox="1">
            <a:spLocks/>
          </p:cNvSpPr>
          <p:nvPr/>
        </p:nvSpPr>
        <p:spPr>
          <a:xfrm>
            <a:off x="1524000" y="1244601"/>
            <a:ext cx="9144000" cy="2227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/>
              <a:t>Ответ 2.</a:t>
            </a:r>
          </a:p>
          <a:p>
            <a:br>
              <a:rPr lang="ru-RU" sz="3600" dirty="0"/>
            </a:br>
            <a:r>
              <a:rPr lang="ru-RU" sz="3600" dirty="0"/>
              <a:t>Конечно, да.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 баллов</a:t>
            </a:r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405910" y="4326094"/>
            <a:ext cx="3923190" cy="17618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Обратно!</a:t>
            </a:r>
          </a:p>
        </p:txBody>
      </p:sp>
      <p:pic>
        <p:nvPicPr>
          <p:cNvPr id="15364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9" t="8875" r="12260" b="15038"/>
          <a:stretch/>
        </p:blipFill>
        <p:spPr bwMode="auto">
          <a:xfrm>
            <a:off x="6493397" y="3471862"/>
            <a:ext cx="4051139" cy="346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25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4"/>
          <p:cNvSpPr txBox="1">
            <a:spLocks/>
          </p:cNvSpPr>
          <p:nvPr/>
        </p:nvSpPr>
        <p:spPr>
          <a:xfrm>
            <a:off x="1524000" y="1244601"/>
            <a:ext cx="9144000" cy="2227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/>
              <a:t>Вопрос 3. </a:t>
            </a:r>
          </a:p>
          <a:p>
            <a:br>
              <a:rPr lang="ru-RU" sz="3600" dirty="0"/>
            </a:br>
            <a:r>
              <a:rPr lang="ru-RU" sz="3600" dirty="0"/>
              <a:t>В Интернете кто-то выражает мнение, противоположное моему. Как реагировать?</a:t>
            </a:r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4248705" y="4210347"/>
            <a:ext cx="3923190" cy="17618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Узнать ответ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30 баллов</a:t>
            </a:r>
          </a:p>
        </p:txBody>
      </p:sp>
    </p:spTree>
    <p:extLst>
      <p:ext uri="{BB962C8B-B14F-4D97-AF65-F5344CB8AC3E}">
        <p14:creationId xmlns:p14="http://schemas.microsoft.com/office/powerpoint/2010/main" val="345801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4"/>
          <p:cNvSpPr txBox="1">
            <a:spLocks/>
          </p:cNvSpPr>
          <p:nvPr/>
        </p:nvSpPr>
        <p:spPr>
          <a:xfrm>
            <a:off x="505427" y="318626"/>
            <a:ext cx="10270603" cy="4218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/>
              <a:t>Ответ 3.</a:t>
            </a:r>
          </a:p>
          <a:p>
            <a:br>
              <a:rPr lang="ru-RU" sz="3600" dirty="0"/>
            </a:br>
            <a:r>
              <a:rPr lang="ru-RU" sz="3600" dirty="0"/>
              <a:t>Каждый имеет право на своё мнение, а в Интернете мы общаемся с реальными людьми. Даже если я не согласен, я всё равно уважаю других комментаторов.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30 баллов</a:t>
            </a:r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151267" y="4117749"/>
            <a:ext cx="3923190" cy="17618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Обратно!</a:t>
            </a:r>
          </a:p>
        </p:txBody>
      </p:sp>
      <p:pic>
        <p:nvPicPr>
          <p:cNvPr id="16386" name="Picture 2" descr="ÐÐ°ÑÑÐ¸Ð½ÐºÐ¸ Ð¿Ð¾ Ð·Ð°Ð¿ÑÐ¾ÑÑ Ð¿Ð¾Ð»ÑÐ·Ð¾Ð²Ð°ÑÐµÐ»Ñ ÐºÐ¾Ð¼Ð¿ÑÑÑÐµÑ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111" y="3106499"/>
            <a:ext cx="5146079" cy="375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2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4"/>
          <p:cNvSpPr txBox="1">
            <a:spLocks/>
          </p:cNvSpPr>
          <p:nvPr/>
        </p:nvSpPr>
        <p:spPr>
          <a:xfrm>
            <a:off x="1524000" y="1244601"/>
            <a:ext cx="9144000" cy="2227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/>
              <a:t>Ответ 1.</a:t>
            </a:r>
          </a:p>
          <a:p>
            <a:br>
              <a:rPr lang="ru-RU" sz="3600" dirty="0"/>
            </a:br>
            <a:r>
              <a:rPr lang="ru-RU" sz="3600" dirty="0"/>
              <a:t>Не буду отвечать тому, кто просит это сделать, заблокирую его. Пожалуюсь на мошенничество администрации сайта.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10 баллов</a:t>
            </a:r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4248705" y="4210347"/>
            <a:ext cx="3923190" cy="17618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Обратно!</a:t>
            </a:r>
          </a:p>
        </p:txBody>
      </p:sp>
      <p:pic>
        <p:nvPicPr>
          <p:cNvPr id="5" name="Picture 2" descr="ÐÐ°ÑÑÐ¸Ð½ÐºÐ¸ Ð¿Ð¾ Ð·Ð°Ð¿ÑÐ¾ÑÑ Ð±Ð°Ð½ÐºÐ¾Ð²ÑÐºÐ°Ñ ÐºÐ°ÑÑÐ°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340" y="3419164"/>
            <a:ext cx="3310294" cy="331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4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4"/>
          <p:cNvSpPr txBox="1">
            <a:spLocks/>
          </p:cNvSpPr>
          <p:nvPr/>
        </p:nvSpPr>
        <p:spPr>
          <a:xfrm>
            <a:off x="1524000" y="1244601"/>
            <a:ext cx="9144000" cy="2227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/>
              <a:t>Вопрос 4. </a:t>
            </a:r>
          </a:p>
          <a:p>
            <a:br>
              <a:rPr lang="ru-RU" sz="3600" dirty="0"/>
            </a:br>
            <a:r>
              <a:rPr lang="ru-RU" sz="3600" dirty="0"/>
              <a:t>Мы можем использовать смайлики и </a:t>
            </a:r>
            <a:r>
              <a:rPr lang="ru-RU" sz="3600" dirty="0" err="1"/>
              <a:t>эмоджи</a:t>
            </a:r>
            <a:r>
              <a:rPr lang="ru-RU" sz="3600" dirty="0"/>
              <a:t> для передачи эмоций. Что означает эта картинка?</a:t>
            </a:r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718427" y="3987098"/>
            <a:ext cx="3923190" cy="17618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Узнать ответ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40 баллов</a:t>
            </a:r>
          </a:p>
        </p:txBody>
      </p:sp>
      <p:pic>
        <p:nvPicPr>
          <p:cNvPr id="1741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444" y="3584897"/>
            <a:ext cx="4417671" cy="283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71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4"/>
          <p:cNvSpPr txBox="1">
            <a:spLocks/>
          </p:cNvSpPr>
          <p:nvPr/>
        </p:nvSpPr>
        <p:spPr>
          <a:xfrm>
            <a:off x="1524000" y="1244601"/>
            <a:ext cx="9144000" cy="2227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/>
              <a:t>Ответ 4.</a:t>
            </a:r>
          </a:p>
          <a:p>
            <a:br>
              <a:rPr lang="ru-RU" sz="3600" dirty="0"/>
            </a:br>
            <a:r>
              <a:rPr lang="ru-RU" sz="3600" dirty="0"/>
              <a:t>Очень смешно!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40 баллов</a:t>
            </a:r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637404" y="4117749"/>
            <a:ext cx="3923190" cy="17618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Обратно!</a:t>
            </a:r>
          </a:p>
        </p:txBody>
      </p:sp>
      <p:pic>
        <p:nvPicPr>
          <p:cNvPr id="5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444" y="3584897"/>
            <a:ext cx="4417671" cy="283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89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4"/>
          <p:cNvSpPr txBox="1">
            <a:spLocks/>
          </p:cNvSpPr>
          <p:nvPr/>
        </p:nvSpPr>
        <p:spPr>
          <a:xfrm>
            <a:off x="1524000" y="1244601"/>
            <a:ext cx="9144000" cy="2227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/>
              <a:t>Вопрос 5. </a:t>
            </a:r>
          </a:p>
          <a:p>
            <a:br>
              <a:rPr lang="ru-RU" sz="3600" dirty="0"/>
            </a:br>
            <a:r>
              <a:rPr lang="ru-RU" sz="3600" dirty="0"/>
              <a:t>А что означает этот </a:t>
            </a:r>
            <a:r>
              <a:rPr lang="ru-RU" sz="3600" dirty="0" err="1"/>
              <a:t>смайл</a:t>
            </a:r>
            <a:r>
              <a:rPr lang="ru-RU" sz="3600" dirty="0"/>
              <a:t>? :-/</a:t>
            </a:r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4248705" y="4210347"/>
            <a:ext cx="3923190" cy="17618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Узнать ответ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50 баллов</a:t>
            </a:r>
          </a:p>
        </p:txBody>
      </p:sp>
    </p:spTree>
    <p:extLst>
      <p:ext uri="{BB962C8B-B14F-4D97-AF65-F5344CB8AC3E}">
        <p14:creationId xmlns:p14="http://schemas.microsoft.com/office/powerpoint/2010/main" val="77565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4"/>
          <p:cNvSpPr txBox="1">
            <a:spLocks/>
          </p:cNvSpPr>
          <p:nvPr/>
        </p:nvSpPr>
        <p:spPr>
          <a:xfrm>
            <a:off x="1524000" y="1244601"/>
            <a:ext cx="9144000" cy="2227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/>
              <a:t>Ответ 5.</a:t>
            </a:r>
          </a:p>
          <a:p>
            <a:br>
              <a:rPr lang="ru-RU" sz="3600" dirty="0"/>
            </a:br>
            <a:r>
              <a:rPr lang="ru-RU" sz="3600" dirty="0"/>
              <a:t>Это недовольство или озадаченность.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50 баллов</a:t>
            </a:r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4248705" y="4210347"/>
            <a:ext cx="3923190" cy="17618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Обратно!</a:t>
            </a:r>
          </a:p>
        </p:txBody>
      </p:sp>
      <p:pic>
        <p:nvPicPr>
          <p:cNvPr id="18434" name="Picture 2" descr="ÐÐ°ÑÑÐ¸Ð½ÐºÐ¸ Ð¿Ð¾ Ð·Ð°Ð¿ÑÐ¾ÑÑ Ð¾Ð·Ð°Ð´Ð°ÑÐµÐ½Ð½ÑÐ¹ ÑÐ¼Ð°Ð¹Ð»Ð¸Ð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89" y="3275636"/>
            <a:ext cx="3103958" cy="310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95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4"/>
          <p:cNvSpPr txBox="1">
            <a:spLocks/>
          </p:cNvSpPr>
          <p:nvPr/>
        </p:nvSpPr>
        <p:spPr>
          <a:xfrm>
            <a:off x="289366" y="6041986"/>
            <a:ext cx="11702005" cy="816014"/>
          </a:xfrm>
          <a:prstGeom prst="rect">
            <a:avLst/>
          </a:prstGeom>
          <a:solidFill>
            <a:srgbClr val="002060">
              <a:alpha val="43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/>
              <a:t>Игра-викторина на тему «Безопасный Интернет». Разработала Макошина Нина Владимировна,  учитель информатики и ИКТ МОУ «Шумиловская СОШ» </a:t>
            </a:r>
            <a:r>
              <a:rPr lang="ru-RU" sz="2000" dirty="0" err="1"/>
              <a:t>Приозерского</a:t>
            </a:r>
            <a:r>
              <a:rPr lang="ru-RU" sz="2000" dirty="0"/>
              <a:t> района Лен. области.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3895" y="-632048"/>
            <a:ext cx="10515600" cy="1874693"/>
          </a:xfrm>
        </p:spPr>
        <p:txBody>
          <a:bodyPr>
            <a:normAutofit/>
          </a:bodyPr>
          <a:lstStyle/>
          <a:p>
            <a:r>
              <a:rPr lang="ru-RU" sz="6600" dirty="0">
                <a:ln>
                  <a:gradFill flip="none" rotWithShape="1">
                    <a:gsLst>
                      <a:gs pos="0">
                        <a:schemeClr val="accent1">
                          <a:lumMod val="0"/>
                          <a:lumOff val="100000"/>
                        </a:schemeClr>
                      </a:gs>
                      <a:gs pos="35000">
                        <a:schemeClr val="accent1">
                          <a:lumMod val="0"/>
                          <a:lumOff val="100000"/>
                        </a:schemeClr>
                      </a:gs>
                      <a:gs pos="100000">
                        <a:schemeClr val="accent1">
                          <a:lumMod val="100000"/>
                        </a:schemeClr>
                      </a:gs>
                    </a:gsLst>
                    <a:path path="circle">
                      <a:fillToRect l="50000" t="-80000" r="50000" b="180000"/>
                    </a:path>
                    <a:tileRect/>
                  </a:gradFill>
                </a:ln>
                <a:solidFill>
                  <a:srgbClr val="00B0F0"/>
                </a:solidFill>
                <a:latin typeface="Century Gothic" panose="020B0502020202020204" pitchFamily="34" charset="0"/>
              </a:rPr>
              <a:t>Спасибо за внимание!</a:t>
            </a:r>
          </a:p>
        </p:txBody>
      </p:sp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10928902" y="5013286"/>
            <a:ext cx="968066" cy="1028700"/>
          </a:xfrm>
          <a:prstGeom prst="actionButtonBlank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4"/>
          <p:cNvSpPr txBox="1">
            <a:spLocks/>
          </p:cNvSpPr>
          <p:nvPr/>
        </p:nvSpPr>
        <p:spPr>
          <a:xfrm>
            <a:off x="1356166" y="1242644"/>
            <a:ext cx="8505463" cy="4116433"/>
          </a:xfrm>
          <a:prstGeom prst="rect">
            <a:avLst/>
          </a:prstGeom>
          <a:solidFill>
            <a:srgbClr val="002060">
              <a:alpha val="43000"/>
            </a:srgb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/>
              <a:t>Для самостоятельного изучения:</a:t>
            </a:r>
          </a:p>
          <a:p>
            <a:pPr marL="457200" indent="-457200" algn="just">
              <a:buAutoNum type="arabicPeriod"/>
            </a:pPr>
            <a:r>
              <a:rPr lang="ru-RU" dirty="0"/>
              <a:t>Разбираем Интернет с Гугл - </a:t>
            </a:r>
            <a:r>
              <a:rPr lang="en-US" dirty="0">
                <a:hlinkClick r:id="rId2"/>
              </a:rPr>
              <a:t>http://www.razbiraeminternet.ru</a:t>
            </a:r>
            <a:r>
              <a:rPr lang="ru-RU" dirty="0"/>
              <a:t> (курс с сертификацией)</a:t>
            </a:r>
          </a:p>
          <a:p>
            <a:pPr marL="457200" indent="-457200" algn="just">
              <a:buAutoNum type="arabicPeriod"/>
            </a:pPr>
            <a:r>
              <a:rPr lang="ru-RU" dirty="0"/>
              <a:t>О персональных данных для детей - </a:t>
            </a:r>
            <a:r>
              <a:rPr lang="en-US" dirty="0">
                <a:hlinkClick r:id="rId3"/>
              </a:rPr>
              <a:t>http://xn--80aalcbc2bocdadlpp9nfk.xn--d1acj3b/</a:t>
            </a:r>
            <a:r>
              <a:rPr lang="ru-RU" dirty="0"/>
              <a:t> (тест)</a:t>
            </a:r>
          </a:p>
          <a:p>
            <a:pPr marL="457200" indent="-457200" algn="just">
              <a:buAutoNum type="arabicPeriod"/>
            </a:pPr>
            <a:r>
              <a:rPr lang="ru-RU" dirty="0"/>
              <a:t>Всероссийская контрольная работа по информационной безопасности - </a:t>
            </a:r>
            <a:r>
              <a:rPr lang="en-US" dirty="0">
                <a:hlinkClick r:id="rId4"/>
              </a:rPr>
              <a:t>http://xn--d1abkefqip0a2f.xn--d1acj3b/</a:t>
            </a:r>
            <a:r>
              <a:rPr lang="ru-RU" dirty="0"/>
              <a:t> (тест с сертификацией) </a:t>
            </a:r>
          </a:p>
          <a:p>
            <a:pPr marL="457200" indent="-457200" algn="just">
              <a:buAutoNum type="arabicPeriod"/>
            </a:pPr>
            <a:r>
              <a:rPr lang="ru-RU" dirty="0"/>
              <a:t>Международный </a:t>
            </a:r>
            <a:r>
              <a:rPr lang="ru-RU" dirty="0" err="1"/>
              <a:t>квест</a:t>
            </a:r>
            <a:r>
              <a:rPr lang="ru-RU" dirty="0"/>
              <a:t> «</a:t>
            </a:r>
            <a:r>
              <a:rPr lang="ru-RU" dirty="0" err="1"/>
              <a:t>Сетевичок</a:t>
            </a:r>
            <a:r>
              <a:rPr lang="ru-RU" dirty="0"/>
              <a:t>» - </a:t>
            </a:r>
            <a:r>
              <a:rPr lang="en-US" dirty="0">
                <a:hlinkClick r:id="rId5"/>
              </a:rPr>
              <a:t>http://www.xn--b1afankxqj2c.xn--p1ai/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29960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825" y="171451"/>
            <a:ext cx="10515600" cy="638778"/>
          </a:xfrm>
        </p:spPr>
        <p:txBody>
          <a:bodyPr>
            <a:normAutofit fontScale="90000"/>
          </a:bodyPr>
          <a:lstStyle/>
          <a:p>
            <a:r>
              <a:rPr lang="ru-RU" dirty="0"/>
              <a:t>Использованные ресурсы: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1493" y="659757"/>
            <a:ext cx="11574683" cy="5291673"/>
          </a:xfrm>
          <a:solidFill>
            <a:srgbClr val="002060">
              <a:alpha val="44000"/>
            </a:srgbClr>
          </a:solidFill>
        </p:spPr>
        <p:txBody>
          <a:bodyPr numCol="2"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Деление на команды - </a:t>
            </a:r>
            <a:r>
              <a:rPr lang="en-US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  <a:hlinkClick r:id="rId2"/>
              </a:rPr>
              <a:t>https://www.psychologos.ru/images/d6df66a8244674a673ad8d15ae622dc1.jpg</a:t>
            </a:r>
            <a:r>
              <a:rPr lang="ru-RU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 </a:t>
            </a:r>
            <a:br>
              <a:rPr lang="ru-RU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Фон - </a:t>
            </a:r>
            <a:r>
              <a:rPr lang="en-US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  <a:hlinkClick r:id="rId3"/>
              </a:rPr>
              <a:t>https://digital.report/wp-content/uploads/2016/08/Opredelenie-termina-Internet-Retina.jpg</a:t>
            </a:r>
            <a:endParaRPr lang="ru-RU" sz="1100" dirty="0">
              <a:ln>
                <a:solidFill>
                  <a:schemeClr val="tx1"/>
                </a:solidFill>
              </a:ln>
              <a:solidFill>
                <a:schemeClr val="tx1">
                  <a:lumMod val="9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Ребусы - </a:t>
            </a:r>
            <a:r>
              <a:rPr lang="en-US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  <a:hlinkClick r:id="rId4"/>
              </a:rPr>
              <a:t>http://rebus1.com/</a:t>
            </a:r>
            <a:r>
              <a:rPr lang="ru-RU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Антивирус - </a:t>
            </a:r>
            <a:r>
              <a:rPr lang="en-US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  <a:hlinkClick r:id="rId5"/>
              </a:rPr>
              <a:t>http://informatika.sch880.ru/images/039.gif</a:t>
            </a:r>
            <a:r>
              <a:rPr lang="ru-RU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Вирус - </a:t>
            </a:r>
            <a:r>
              <a:rPr lang="en-US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  <a:hlinkClick r:id="rId6"/>
              </a:rPr>
              <a:t>https://bugaga.ru/uploads/posts/2016-04/1459844156_pro-virusy-3.jpg</a:t>
            </a:r>
            <a:r>
              <a:rPr lang="ru-RU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Карта - </a:t>
            </a:r>
            <a:r>
              <a:rPr lang="en-US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  <a:hlinkClick r:id="rId7"/>
              </a:rPr>
              <a:t>https://png.icons8.com/office/1600/bank-card-missing.png</a:t>
            </a:r>
            <a:r>
              <a:rPr lang="ru-RU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Отпуск - </a:t>
            </a:r>
            <a:r>
              <a:rPr lang="en-US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  <a:hlinkClick r:id="rId8"/>
              </a:rPr>
              <a:t>https://png.pngtree.com/element_origin_min_pic/16/06/30/165774db4dd84ab.jpg</a:t>
            </a:r>
            <a:r>
              <a:rPr lang="ru-RU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10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Скрин</a:t>
            </a:r>
            <a:r>
              <a:rPr lang="ru-RU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110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вк</a:t>
            </a:r>
            <a:r>
              <a:rPr lang="ru-RU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 - </a:t>
            </a:r>
            <a:r>
              <a:rPr lang="en-US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  <a:hlinkClick r:id="rId9"/>
              </a:rPr>
              <a:t>https://pp.userapi.com/c622023/v622023805/df1c/Qw7qu6HcC_c.jpg</a:t>
            </a:r>
            <a:r>
              <a:rPr lang="ru-RU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Кот - </a:t>
            </a:r>
            <a:r>
              <a:rPr lang="en-US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  <a:hlinkClick r:id="rId10"/>
              </a:rPr>
              <a:t>https://cdn.maximonline.ru/e6/44/6c/e6446c822a5f2029ce9c06c63d1df408/1200x830_1_ac43dc36fac177b6701d0d10921c2163@1200x830_0xac120005_12253340831528084729.jpg</a:t>
            </a:r>
            <a:r>
              <a:rPr lang="ru-RU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Знакомство - </a:t>
            </a:r>
            <a:r>
              <a:rPr lang="en-US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  <a:hlinkClick r:id="rId11"/>
              </a:rPr>
              <a:t>https://static8.depositphotos.com/1004157/1054/v/950/depositphotos_10540122-stock-illustration-girl-and-the-stranger.jpg</a:t>
            </a:r>
            <a:r>
              <a:rPr lang="ru-RU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Скидка - </a:t>
            </a:r>
            <a:r>
              <a:rPr lang="en-US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  <a:hlinkClick r:id="rId12"/>
              </a:rPr>
              <a:t>https://cdn.pixabay.com/photo/2017/09/26/19/58/discount-2789877_960_720.png</a:t>
            </a:r>
            <a:r>
              <a:rPr lang="ru-RU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Антивирус - </a:t>
            </a:r>
            <a:r>
              <a:rPr lang="en-US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  <a:hlinkClick r:id="rId13"/>
              </a:rPr>
              <a:t>http://laoblogger.com/images/anti-virus-clipart-4.jpg</a:t>
            </a:r>
            <a:r>
              <a:rPr lang="ru-RU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Создатель вирусов - </a:t>
            </a:r>
            <a:r>
              <a:rPr lang="en-US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  <a:hlinkClick r:id="rId14"/>
              </a:rPr>
              <a:t>https://encrypted-tbn0.gstatic.com/images?q=tbn:ANd9GcSGChHOgynCUFJdtRtDQmdO7gn7jPOnTsZwpQyw6aj2oYG9ZQCpVg</a:t>
            </a:r>
            <a:r>
              <a:rPr lang="ru-RU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Вирус - </a:t>
            </a:r>
            <a:r>
              <a:rPr lang="en-US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  <a:hlinkClick r:id="rId15"/>
              </a:rPr>
              <a:t>http://www.abchelp.co/wp-content/uploads/2018/04/germs-viruses-bacteria-clipart-3131773.jpg</a:t>
            </a:r>
            <a:r>
              <a:rPr lang="ru-RU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 </a:t>
            </a:r>
            <a:br>
              <a:rPr lang="ru-RU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Вирус - </a:t>
            </a:r>
            <a:r>
              <a:rPr lang="en-US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  <a:hlinkClick r:id="rId16"/>
              </a:rPr>
              <a:t>https://intelserv.net.ua/upload/news/news_picture/1/vir.jpg</a:t>
            </a:r>
            <a:r>
              <a:rPr lang="ru-RU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Антивирус - </a:t>
            </a:r>
            <a:r>
              <a:rPr lang="en-US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  <a:hlinkClick r:id="rId17"/>
              </a:rPr>
              <a:t>http://internetaccessmonitor.ru/uploads/posts/2016-11/1480083865_1474564396_super_antivirus_lenovos_ideaphone-1508x706_c1.jpg</a:t>
            </a:r>
            <a:r>
              <a:rPr lang="ru-RU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Персональные данные - </a:t>
            </a:r>
            <a:r>
              <a:rPr lang="en-US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  <a:hlinkClick r:id="rId18"/>
              </a:rPr>
              <a:t>http://r53.tmbreg.ru/assets/images/5675467.png</a:t>
            </a:r>
            <a:r>
              <a:rPr lang="ru-RU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Фотоаппараты - </a:t>
            </a:r>
            <a:r>
              <a:rPr lang="en-US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  <a:hlinkClick r:id="rId19"/>
              </a:rPr>
              <a:t>https://m.blog.hu/ma/maimanohaz/image/idezetek/analog-retro-cameras.jpg</a:t>
            </a:r>
            <a:r>
              <a:rPr lang="ru-RU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1100" dirty="0">
              <a:ln>
                <a:solidFill>
                  <a:schemeClr val="tx1"/>
                </a:solidFill>
              </a:ln>
              <a:solidFill>
                <a:schemeClr val="tx1">
                  <a:lumMod val="9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1100" dirty="0">
              <a:ln>
                <a:solidFill>
                  <a:schemeClr val="tx1"/>
                </a:solidFill>
              </a:ln>
              <a:solidFill>
                <a:schemeClr val="tx1">
                  <a:lumMod val="9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1100" dirty="0">
              <a:ln>
                <a:solidFill>
                  <a:schemeClr val="tx1"/>
                </a:solidFill>
              </a:ln>
              <a:solidFill>
                <a:schemeClr val="tx1">
                  <a:lumMod val="9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1100" dirty="0">
              <a:ln>
                <a:solidFill>
                  <a:schemeClr val="tx1"/>
                </a:solidFill>
              </a:ln>
              <a:solidFill>
                <a:schemeClr val="tx1">
                  <a:lumMod val="9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1100" dirty="0">
              <a:ln>
                <a:solidFill>
                  <a:schemeClr val="tx1"/>
                </a:solidFill>
              </a:ln>
              <a:solidFill>
                <a:schemeClr val="tx1">
                  <a:lumMod val="9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Горыныч - </a:t>
            </a:r>
            <a:r>
              <a:rPr lang="en-US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  <a:hlinkClick r:id="rId20"/>
              </a:rPr>
              <a:t>http://s3.womanjournal.ru/sites/default/files/imagecache/body-590x/article/97168/images/byla_by_sheya_-_homut_naydetsya._kadr_iz_multfilma_dobrynya_nikitich_i_zmey_gorynych.jpg</a:t>
            </a:r>
            <a:r>
              <a:rPr lang="ru-RU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Монитор - </a:t>
            </a:r>
            <a:r>
              <a:rPr lang="en-US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  <a:hlinkClick r:id="rId21"/>
              </a:rPr>
              <a:t>https://www.ixbt.com/monitor/nec/nec-pa241w/rear-l.jpg</a:t>
            </a:r>
            <a:r>
              <a:rPr lang="ru-RU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Чужой - </a:t>
            </a:r>
            <a:r>
              <a:rPr lang="en-US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  <a:hlinkClick r:id="rId22"/>
              </a:rPr>
              <a:t>https://images.kz.prom.st/69927924_w640_h640_cid192422_pid49027845-3915f4f1.jpg</a:t>
            </a:r>
            <a:r>
              <a:rPr lang="ru-RU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Сетевой этикет - </a:t>
            </a:r>
            <a:r>
              <a:rPr lang="en-US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  <a:hlinkClick r:id="rId23"/>
              </a:rPr>
              <a:t>http://prodawez.ru/wp-content/uploads/2014/11/pravila-setevogo-etiketa.jpg</a:t>
            </a:r>
            <a:r>
              <a:rPr lang="ru-RU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Удаление данных - </a:t>
            </a:r>
            <a:r>
              <a:rPr lang="en-US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  <a:hlinkClick r:id="rId24"/>
              </a:rPr>
              <a:t>http://cdn.atl.clicrbs.com.br/wp-content/uploads/sites/27/2013/08/site-para-apagar-dados-da-internet.png</a:t>
            </a:r>
            <a:r>
              <a:rPr lang="ru-RU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Документы - </a:t>
            </a:r>
            <a:r>
              <a:rPr lang="en-US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  <a:hlinkClick r:id="rId25"/>
              </a:rPr>
              <a:t>https://bestbabyclub.ru/wp-content/uploads/2017/09/dokumenty1-2.png</a:t>
            </a:r>
            <a:r>
              <a:rPr lang="ru-RU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Ребусы созданы в генераторе ребусов на сайте </a:t>
            </a:r>
            <a:r>
              <a:rPr lang="en-US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  <a:hlinkClick r:id="rId26"/>
              </a:rPr>
              <a:t>http://rebus1.com/index.php?item=rebus_generator&amp;enter=1</a:t>
            </a:r>
            <a:r>
              <a:rPr lang="ru-RU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Общение в Интернете - </a:t>
            </a:r>
            <a:r>
              <a:rPr lang="en-US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  <a:hlinkClick r:id="rId27"/>
              </a:rPr>
              <a:t>http://v-garmonii-s-soboi.ru/wp-content/uploads/2012/03/internetob.png</a:t>
            </a:r>
            <a:r>
              <a:rPr lang="ru-RU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Коробка запятых и точек - </a:t>
            </a:r>
            <a:r>
              <a:rPr lang="en-US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  <a:hlinkClick r:id="rId28"/>
              </a:rPr>
              <a:t>https://pp.userapi.com/c849224/v849224612/abaab/ISeyvnMZXQo.jpg</a:t>
            </a:r>
            <a:r>
              <a:rPr lang="ru-RU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Комментатор - </a:t>
            </a:r>
            <a:r>
              <a:rPr lang="en-US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http://budennovsk.org/wp-content/uploads/2015/08/%D0%A1%D0%B5%D1%80%D1%8C%D1%91%D0%B7%D0%BD%D1%8B%D0%B9-%D0%BC%D0%B0%D0%BB%D1%8C%D1%87%D0%B8%D0%BA-%D1%81-%D0%BA%D0%BE%D0%BC%D0%BF%D1%8C%D1%8E%D1%82%D0%B5%D1%80%D0%BE%D0%BC.-%D0%9C%D0%B0%D0%BB%D1%8C%D1%87%D0%B8%D0%BA-%D0%B7%D0%B0%D0%B4%D1%83%D0%BC%D0%B0%D0%BB%D1%81%D1%8F.-%D0%98%D0%BD%D1%82%D0%B5%D1%80%D0%BD%D0%B5%D1%82.jpg</a:t>
            </a:r>
            <a:r>
              <a:rPr lang="ru-RU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Смайлик = </a:t>
            </a:r>
            <a:r>
              <a:rPr lang="en-US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  <a:hlinkClick r:id="rId29"/>
              </a:rPr>
              <a:t>https://images-na.ssl-images-amazon.com/images/I/41GH2D%2BfYzL._SX425_.jpg</a:t>
            </a:r>
            <a:r>
              <a:rPr lang="ru-RU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Озадаченный </a:t>
            </a:r>
            <a:r>
              <a:rPr lang="ru-RU" sz="110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смайл</a:t>
            </a:r>
            <a:r>
              <a:rPr lang="ru-RU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 - </a:t>
            </a:r>
            <a:r>
              <a:rPr lang="en-US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  <a:hlinkClick r:id="rId30"/>
              </a:rPr>
              <a:t>https://www.coloring-book.biz/_ph/265/2/354603305.jpg</a:t>
            </a:r>
            <a:r>
              <a:rPr lang="ru-RU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Безопасный Интернет - </a:t>
            </a:r>
            <a:r>
              <a:rPr lang="en-US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  <a:hlinkClick r:id="rId31"/>
              </a:rPr>
              <a:t>http://ntschool50.my1.ru/_si/0/58734995.jpg</a:t>
            </a:r>
            <a:r>
              <a:rPr lang="ru-RU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1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Часть вопросов взята из теста с сайта </a:t>
            </a:r>
            <a:r>
              <a:rPr lang="ru-RU" sz="1100" dirty="0" err="1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</a:rPr>
              <a:t>единыйурок.дети</a:t>
            </a:r>
            <a:endParaRPr lang="ru-RU" sz="1100" dirty="0">
              <a:ln>
                <a:solidFill>
                  <a:schemeClr val="tx1"/>
                </a:solidFill>
              </a:ln>
              <a:solidFill>
                <a:schemeClr val="tx1">
                  <a:lumMod val="9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1100" dirty="0">
              <a:ln>
                <a:solidFill>
                  <a:schemeClr val="tx1"/>
                </a:solidFill>
              </a:ln>
              <a:solidFill>
                <a:schemeClr val="tx1">
                  <a:lumMod val="9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1100" dirty="0">
              <a:ln>
                <a:solidFill>
                  <a:schemeClr val="tx1"/>
                </a:solidFill>
              </a:ln>
              <a:solidFill>
                <a:schemeClr val="tx1">
                  <a:lumMod val="9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1100" dirty="0">
              <a:ln>
                <a:solidFill>
                  <a:schemeClr val="tx1"/>
                </a:solidFill>
              </a:ln>
              <a:solidFill>
                <a:schemeClr val="tx1">
                  <a:lumMod val="9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1100" dirty="0">
              <a:ln>
                <a:solidFill>
                  <a:schemeClr val="tx1"/>
                </a:solidFill>
              </a:ln>
              <a:solidFill>
                <a:schemeClr val="tx1">
                  <a:lumMod val="9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1100" dirty="0">
              <a:ln>
                <a:solidFill>
                  <a:schemeClr val="tx1"/>
                </a:solidFill>
              </a:ln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" name="Подзаголовок 4"/>
          <p:cNvSpPr txBox="1">
            <a:spLocks/>
          </p:cNvSpPr>
          <p:nvPr/>
        </p:nvSpPr>
        <p:spPr>
          <a:xfrm>
            <a:off x="631825" y="5916705"/>
            <a:ext cx="10715625" cy="941295"/>
          </a:xfrm>
          <a:prstGeom prst="rect">
            <a:avLst/>
          </a:prstGeom>
          <a:solidFill>
            <a:srgbClr val="002060">
              <a:alpha val="43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/>
              <a:t>Игра-викторина на тему «Безопасный Интернет». Разработала Макошина Нина Владимировна, </a:t>
            </a:r>
          </a:p>
          <a:p>
            <a:pPr algn="ctr"/>
            <a:r>
              <a:rPr lang="ru-RU" sz="2000" dirty="0"/>
              <a:t>учитель информатики и ИКТ МОУ «Шумиловская СОШ» Приозерского района Лен. области.</a:t>
            </a:r>
          </a:p>
        </p:txBody>
      </p:sp>
    </p:spTree>
    <p:extLst>
      <p:ext uri="{BB962C8B-B14F-4D97-AF65-F5344CB8AC3E}">
        <p14:creationId xmlns:p14="http://schemas.microsoft.com/office/powerpoint/2010/main" val="2442435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4"/>
          <p:cNvSpPr txBox="1">
            <a:spLocks/>
          </p:cNvSpPr>
          <p:nvPr/>
        </p:nvSpPr>
        <p:spPr>
          <a:xfrm>
            <a:off x="1524000" y="1244601"/>
            <a:ext cx="9144000" cy="2227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/>
              <a:t>Вопрос 2. </a:t>
            </a:r>
          </a:p>
          <a:p>
            <a:br>
              <a:rPr lang="ru-RU" sz="3600" dirty="0"/>
            </a:br>
            <a:r>
              <a:rPr lang="ru-RU" sz="3600" dirty="0"/>
              <a:t>Вы вместе с родителями отправляетесь в отпуск. Что нельзя делать?</a:t>
            </a:r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3241707" y="4142947"/>
            <a:ext cx="3923190" cy="17618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Узнать ответ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 баллов</a:t>
            </a:r>
          </a:p>
        </p:txBody>
      </p:sp>
      <p:pic>
        <p:nvPicPr>
          <p:cNvPr id="2050" name="Picture 2" descr="ÐÐ°ÑÑÐ¸Ð½ÐºÐ¸ Ð¿Ð¾ Ð·Ð°Ð¿ÑÐ¾ÑÑ Ð¾ÑÐ¿ÑÑÐº 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342" y="2916992"/>
            <a:ext cx="4386396" cy="394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33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4"/>
          <p:cNvSpPr txBox="1">
            <a:spLocks/>
          </p:cNvSpPr>
          <p:nvPr/>
        </p:nvSpPr>
        <p:spPr>
          <a:xfrm>
            <a:off x="725346" y="461665"/>
            <a:ext cx="10687291" cy="1510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3600" dirty="0"/>
              <a:t>Ответ 2.</a:t>
            </a:r>
          </a:p>
          <a:p>
            <a:pPr algn="just"/>
            <a:br>
              <a:rPr lang="ru-RU" sz="3600" dirty="0"/>
            </a:br>
            <a:r>
              <a:rPr lang="ru-RU" sz="3600" dirty="0"/>
              <a:t>Нельзя выкладывать информацию об отъезде в сеть, иначе преступники могут во время вашего отсутствия забраться в вашу квартиру.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 баллов</a:t>
            </a:r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4248705" y="4210347"/>
            <a:ext cx="3923190" cy="17618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Обратно!</a:t>
            </a:r>
          </a:p>
        </p:txBody>
      </p:sp>
      <p:pic>
        <p:nvPicPr>
          <p:cNvPr id="5" name="Picture 2" descr="ÐÐ°ÑÑÐ¸Ð½ÐºÐ¸ Ð¿Ð¾ Ð·Ð°Ð¿ÑÐ¾ÑÑ Ð¾ÑÐ¿ÑÑÐº 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873" y="2916992"/>
            <a:ext cx="4386396" cy="394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47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4"/>
          <p:cNvSpPr txBox="1">
            <a:spLocks/>
          </p:cNvSpPr>
          <p:nvPr/>
        </p:nvSpPr>
        <p:spPr>
          <a:xfrm>
            <a:off x="470704" y="461665"/>
            <a:ext cx="9144000" cy="2227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/>
              <a:t>Вопрос 3. </a:t>
            </a:r>
          </a:p>
          <a:p>
            <a:br>
              <a:rPr lang="ru-RU" sz="3600" dirty="0"/>
            </a:br>
            <a:r>
              <a:rPr lang="ru-RU" sz="3600" dirty="0"/>
              <a:t>Друг в социальной сети просит у вас в долг крупную сумму, причём просит перевести деньги в электронном виде. Что нужно делать?</a:t>
            </a:r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1119514" y="4000796"/>
            <a:ext cx="3923190" cy="17618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Узнать ответ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30 баллов</a:t>
            </a:r>
          </a:p>
        </p:txBody>
      </p:sp>
      <p:pic>
        <p:nvPicPr>
          <p:cNvPr id="4098" name="Picture 2" descr="ÐÐ°ÑÑÐ¸Ð½ÐºÐ¸ Ð¿Ð¾ Ð·Ð°Ð¿ÑÐ¾ÑÑ Ð´ÑÑÐ³ Ð¿ÑÐ¾ÑÐ¸Ñ Ð´ÐµÐ½ÐµÐ³ Ð² ÐºÐ¾Ð½ÑÐ°ÐºÑ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157" y="3150592"/>
            <a:ext cx="4738065" cy="353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47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4"/>
          <p:cNvSpPr txBox="1">
            <a:spLocks/>
          </p:cNvSpPr>
          <p:nvPr/>
        </p:nvSpPr>
        <p:spPr>
          <a:xfrm>
            <a:off x="505427" y="-1"/>
            <a:ext cx="11057682" cy="40164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3600" dirty="0"/>
              <a:t>Ответ 3.</a:t>
            </a:r>
          </a:p>
          <a:p>
            <a:pPr algn="just"/>
            <a:br>
              <a:rPr lang="ru-RU" sz="3600" dirty="0"/>
            </a:br>
            <a:r>
              <a:rPr lang="ru-RU" sz="3600" dirty="0"/>
              <a:t>Получив просьбу дать в долг, положить деньги на телефон, заплатить за Интернет... перезвоните и уточните, действительно ли знакомый нуждается в деньгах. Если у вас нет его номера, подумайте, стал бы этот человек просить у вас денег? 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995291" y="0"/>
            <a:ext cx="3196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30 баллов</a:t>
            </a:r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116543" y="4210347"/>
            <a:ext cx="3923190" cy="17618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Обратно!</a:t>
            </a:r>
          </a:p>
        </p:txBody>
      </p:sp>
      <p:pic>
        <p:nvPicPr>
          <p:cNvPr id="6146" name="Picture 2" descr="ÐÐ°ÑÑÐ¸Ð½ÐºÐ¸ Ð¿Ð¾ Ð·Ð°Ð¿ÑÐ¾ÑÑ Ð¼Ð¾ÑÐ°Ð»ÑÐ½Ð¾ ÑÐ¾ÑÑÐ²ÑÑÐ²ÑÑ Ð½Ð¾ Ð´ÐµÐ½ÐµÐ³ Ð½Ðµ Ð´Ð°Ð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225" y="3653002"/>
            <a:ext cx="4633732" cy="320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90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558</TotalTime>
  <Words>587</Words>
  <Application>Microsoft Office PowerPoint</Application>
  <PresentationFormat>Широкоэкранный</PresentationFormat>
  <Paragraphs>279</Paragraphs>
  <Slides>55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Office Theme</vt:lpstr>
      <vt:lpstr>Презентация PowerPoint</vt:lpstr>
      <vt:lpstr>Деление на команды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  <vt:lpstr>Использованные ресурсы: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Космическая презентация</dc:title>
  <dc:creator>Няша</dc:creator>
  <cp:lastModifiedBy>nosovamarina302@gmail.com</cp:lastModifiedBy>
  <cp:revision>78</cp:revision>
  <dcterms:created xsi:type="dcterms:W3CDTF">2018-04-06T17:58:55Z</dcterms:created>
  <dcterms:modified xsi:type="dcterms:W3CDTF">2024-02-08T09:33:19Z</dcterms:modified>
</cp:coreProperties>
</file>